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4" r:id="rId1"/>
  </p:sldMasterIdLst>
  <p:notesMasterIdLst>
    <p:notesMasterId r:id="rId58"/>
  </p:notesMasterIdLst>
  <p:handoutMasterIdLst>
    <p:handoutMasterId r:id="rId59"/>
  </p:handoutMasterIdLst>
  <p:sldIdLst>
    <p:sldId id="256" r:id="rId2"/>
    <p:sldId id="290" r:id="rId3"/>
    <p:sldId id="337" r:id="rId4"/>
    <p:sldId id="334" r:id="rId5"/>
    <p:sldId id="303" r:id="rId6"/>
    <p:sldId id="338" r:id="rId7"/>
    <p:sldId id="305" r:id="rId8"/>
    <p:sldId id="306" r:id="rId9"/>
    <p:sldId id="307" r:id="rId10"/>
    <p:sldId id="257" r:id="rId11"/>
    <p:sldId id="308" r:id="rId12"/>
    <p:sldId id="335" r:id="rId13"/>
    <p:sldId id="258" r:id="rId14"/>
    <p:sldId id="309" r:id="rId15"/>
    <p:sldId id="327" r:id="rId16"/>
    <p:sldId id="310" r:id="rId17"/>
    <p:sldId id="332" r:id="rId18"/>
    <p:sldId id="312" r:id="rId19"/>
    <p:sldId id="313" r:id="rId20"/>
    <p:sldId id="314" r:id="rId21"/>
    <p:sldId id="315" r:id="rId22"/>
    <p:sldId id="316" r:id="rId23"/>
    <p:sldId id="317" r:id="rId24"/>
    <p:sldId id="318" r:id="rId25"/>
    <p:sldId id="319" r:id="rId26"/>
    <p:sldId id="320" r:id="rId27"/>
    <p:sldId id="328" r:id="rId28"/>
    <p:sldId id="339" r:id="rId29"/>
    <p:sldId id="323" r:id="rId30"/>
    <p:sldId id="324" r:id="rId31"/>
    <p:sldId id="325" r:id="rId32"/>
    <p:sldId id="326" r:id="rId33"/>
    <p:sldId id="277" r:id="rId34"/>
    <p:sldId id="293" r:id="rId35"/>
    <p:sldId id="296" r:id="rId36"/>
    <p:sldId id="294" r:id="rId37"/>
    <p:sldId id="269" r:id="rId38"/>
    <p:sldId id="295" r:id="rId39"/>
    <p:sldId id="270" r:id="rId40"/>
    <p:sldId id="284" r:id="rId41"/>
    <p:sldId id="286" r:id="rId42"/>
    <p:sldId id="297" r:id="rId43"/>
    <p:sldId id="298" r:id="rId44"/>
    <p:sldId id="264" r:id="rId45"/>
    <p:sldId id="287" r:id="rId46"/>
    <p:sldId id="299" r:id="rId47"/>
    <p:sldId id="282" r:id="rId48"/>
    <p:sldId id="283" r:id="rId49"/>
    <p:sldId id="336" r:id="rId50"/>
    <p:sldId id="273" r:id="rId51"/>
    <p:sldId id="274" r:id="rId52"/>
    <p:sldId id="275" r:id="rId53"/>
    <p:sldId id="276" r:id="rId54"/>
    <p:sldId id="278" r:id="rId55"/>
    <p:sldId id="302" r:id="rId56"/>
    <p:sldId id="333" r:id="rId57"/>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600" autoAdjust="0"/>
    <p:restoredTop sz="64729" autoAdjust="0"/>
  </p:normalViewPr>
  <p:slideViewPr>
    <p:cSldViewPr>
      <p:cViewPr varScale="1">
        <p:scale>
          <a:sx n="84" d="100"/>
          <a:sy n="84" d="100"/>
        </p:scale>
        <p:origin x="1992" y="90"/>
      </p:cViewPr>
      <p:guideLst>
        <p:guide orient="horz" pos="2160"/>
        <p:guide pos="2880"/>
      </p:guideLst>
    </p:cSldViewPr>
  </p:slideViewPr>
  <p:notesTextViewPr>
    <p:cViewPr>
      <p:scale>
        <a:sx n="3" d="2"/>
        <a:sy n="3" d="2"/>
      </p:scale>
      <p:origin x="0" y="0"/>
    </p:cViewPr>
  </p:notesTextViewPr>
  <p:sorterViewPr>
    <p:cViewPr varScale="1">
      <p:scale>
        <a:sx n="1" d="1"/>
        <a:sy n="1" d="1"/>
      </p:scale>
      <p:origin x="0" y="-6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45A07EBC-9D5E-4EDE-9E59-E500B422438B}" type="datetimeFigureOut">
              <a:rPr lang="en-US" smtClean="0"/>
              <a:t>10/12/2021</a:t>
            </a:fld>
            <a:endParaRPr lang="en-US" dirty="0"/>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5CEFFD0D-B3F2-4433-8A8A-CFC0FA8A98E6}" type="slidenum">
              <a:rPr lang="en-US" smtClean="0"/>
              <a:t>‹#›</a:t>
            </a:fld>
            <a:endParaRPr lang="en-US" dirty="0"/>
          </a:p>
        </p:txBody>
      </p:sp>
    </p:spTree>
    <p:extLst>
      <p:ext uri="{BB962C8B-B14F-4D97-AF65-F5344CB8AC3E}">
        <p14:creationId xmlns:p14="http://schemas.microsoft.com/office/powerpoint/2010/main" val="4208180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BA808F38-45FA-4BA1-A3D3-5F695B1DEE4A}" type="datetimeFigureOut">
              <a:rPr lang="en-US" smtClean="0"/>
              <a:pPr/>
              <a:t>10/12/2021</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047E94EF-7ACA-4569-B078-36713D3E9973}" type="slidenum">
              <a:rPr lang="en-US" smtClean="0"/>
              <a:pPr/>
              <a:t>‹#›</a:t>
            </a:fld>
            <a:endParaRPr lang="en-US" dirty="0"/>
          </a:p>
        </p:txBody>
      </p:sp>
    </p:spTree>
    <p:extLst>
      <p:ext uri="{BB962C8B-B14F-4D97-AF65-F5344CB8AC3E}">
        <p14:creationId xmlns:p14="http://schemas.microsoft.com/office/powerpoint/2010/main" val="383760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USDA Civil Rights Requirements and Child Nutrition Programs. This</a:t>
            </a:r>
            <a:r>
              <a:rPr lang="en-US" baseline="0" dirty="0"/>
              <a:t> t</a:t>
            </a:r>
            <a:r>
              <a:rPr lang="en-US" dirty="0"/>
              <a:t>raining presentation is developed and provided by the Alaska</a:t>
            </a:r>
            <a:r>
              <a:rPr lang="en-US" baseline="0" dirty="0"/>
              <a:t> </a:t>
            </a:r>
            <a:r>
              <a:rPr lang="en-US" dirty="0"/>
              <a:t>Department of Education &amp; Early Development, updated March 2018</a:t>
            </a:r>
          </a:p>
          <a:p>
            <a:pPr eaLnBrk="1" hangingPunct="1"/>
            <a:endParaRPr lang="en-US" dirty="0"/>
          </a:p>
          <a:p>
            <a:pPr eaLnBrk="1" hangingPunct="1"/>
            <a:r>
              <a:rPr lang="en-US" dirty="0"/>
              <a:t>This session is a review of the USDA Civil Rights requirements for the Alaska Child Nutrition</a:t>
            </a:r>
            <a:r>
              <a:rPr lang="en-US" baseline="0" dirty="0"/>
              <a:t> Programs which includes the National School Lunch Program, Summer Food Service Program, Special Milk Program, </a:t>
            </a:r>
            <a:r>
              <a:rPr lang="en-US" dirty="0"/>
              <a:t>Child and Adult Care Food Program.  There is now a stand-alone session for the </a:t>
            </a:r>
            <a:r>
              <a:rPr lang="en-US" baseline="0" dirty="0"/>
              <a:t>Emergency Food Assistance Program.</a:t>
            </a:r>
            <a:endParaRPr lang="en-US" dirty="0"/>
          </a:p>
          <a:p>
            <a:pPr eaLnBrk="1" hangingPunct="1"/>
            <a:endParaRPr lang="en-US" dirty="0"/>
          </a:p>
          <a:p>
            <a:pPr eaLnBrk="1" hangingPunct="1"/>
            <a:r>
              <a:rPr lang="en-US" dirty="0"/>
              <a:t>.All Child Nutrition Programs must comply with the Federal Civil Rights as part of their permanent agreement with the Alaska Department of Education &amp; Early Development.   </a:t>
            </a:r>
          </a:p>
          <a:p>
            <a:pPr eaLnBrk="1" hangingPunct="1"/>
            <a:endParaRPr lang="en-US" dirty="0"/>
          </a:p>
          <a:p>
            <a:pPr eaLnBrk="1" hangingPunct="1"/>
            <a:r>
              <a:rPr lang="en-US" dirty="0"/>
              <a:t>This training will first cover meal</a:t>
            </a:r>
            <a:r>
              <a:rPr lang="en-US" baseline="0" dirty="0"/>
              <a:t> modifications and then address other programmatic requirements for Civil Rights compliance</a:t>
            </a:r>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1</a:t>
            </a:fld>
            <a:endParaRPr lang="en-US" dirty="0"/>
          </a:p>
        </p:txBody>
      </p:sp>
    </p:spTree>
    <p:extLst>
      <p:ext uri="{BB962C8B-B14F-4D97-AF65-F5344CB8AC3E}">
        <p14:creationId xmlns:p14="http://schemas.microsoft.com/office/powerpoint/2010/main" val="150711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Civil Rights Requirements are intended to ensure benefits of Child Nutrition Programs are made available to all eligible participants in an non-discriminatory manner.  </a:t>
            </a:r>
          </a:p>
          <a:p>
            <a:pPr eaLnBrk="1" hangingPunct="1"/>
            <a:endParaRPr lang="en-US" dirty="0"/>
          </a:p>
          <a:p>
            <a:pPr eaLnBrk="1" hangingPunct="1"/>
            <a:r>
              <a:rPr lang="en-US" dirty="0"/>
              <a:t>All sponsors receiving Federal monies must implement the Civil Rights requirements to be eligible for the program.</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10</a:t>
            </a:fld>
            <a:endParaRPr lang="en-US" dirty="0"/>
          </a:p>
        </p:txBody>
      </p:sp>
    </p:spTree>
    <p:extLst>
      <p:ext uri="{BB962C8B-B14F-4D97-AF65-F5344CB8AC3E}">
        <p14:creationId xmlns:p14="http://schemas.microsoft.com/office/powerpoint/2010/main" val="2903066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entity receiving Federal financial assistance is required to comply with this</a:t>
            </a:r>
            <a:r>
              <a:rPr lang="en-US" baseline="0" dirty="0"/>
              <a:t> legislation, which includes the reimbursement Child Nutrition Programs provides for meals served,.</a:t>
            </a:r>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11</a:t>
            </a:fld>
            <a:endParaRPr lang="en-US" dirty="0"/>
          </a:p>
        </p:txBody>
      </p:sp>
    </p:spTree>
    <p:extLst>
      <p:ext uri="{BB962C8B-B14F-4D97-AF65-F5344CB8AC3E}">
        <p14:creationId xmlns:p14="http://schemas.microsoft.com/office/powerpoint/2010/main" val="311217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12</a:t>
            </a:fld>
            <a:endParaRPr lang="en-US" dirty="0"/>
          </a:p>
        </p:txBody>
      </p:sp>
    </p:spTree>
    <p:extLst>
      <p:ext uri="{BB962C8B-B14F-4D97-AF65-F5344CB8AC3E}">
        <p14:creationId xmlns:p14="http://schemas.microsoft.com/office/powerpoint/2010/main" val="131283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USDA, has the following protected classes: Race, Color, National Origin, Age, Sex, and Disability.</a:t>
            </a:r>
          </a:p>
        </p:txBody>
      </p:sp>
      <p:sp>
        <p:nvSpPr>
          <p:cNvPr id="4" name="Slide Number Placeholder 3"/>
          <p:cNvSpPr>
            <a:spLocks noGrp="1"/>
          </p:cNvSpPr>
          <p:nvPr>
            <p:ph type="sldNum" sz="quarter" idx="10"/>
          </p:nvPr>
        </p:nvSpPr>
        <p:spPr/>
        <p:txBody>
          <a:bodyPr/>
          <a:lstStyle/>
          <a:p>
            <a:fld id="{047E94EF-7ACA-4569-B078-36713D3E9973}" type="slidenum">
              <a:rPr lang="en-US" smtClean="0"/>
              <a:pPr/>
              <a:t>13</a:t>
            </a:fld>
            <a:endParaRPr lang="en-US" dirty="0"/>
          </a:p>
        </p:txBody>
      </p:sp>
    </p:spTree>
    <p:extLst>
      <p:ext uri="{BB962C8B-B14F-4D97-AF65-F5344CB8AC3E}">
        <p14:creationId xmlns:p14="http://schemas.microsoft.com/office/powerpoint/2010/main" val="2468216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Types of Disability Discrimination can</a:t>
            </a:r>
            <a:r>
              <a:rPr lang="en-US" baseline="0" dirty="0"/>
              <a:t> include</a:t>
            </a:r>
            <a:endParaRPr lang="en-US" dirty="0"/>
          </a:p>
          <a:p>
            <a:pPr marL="231772" indent="-231772" defTabSz="927087" eaLnBrk="1" fontAlgn="auto" hangingPunct="1">
              <a:spcBef>
                <a:spcPts val="0"/>
              </a:spcBef>
              <a:spcAft>
                <a:spcPts val="0"/>
              </a:spcAft>
              <a:defRPr/>
            </a:pPr>
            <a:endParaRPr lang="en-US" dirty="0"/>
          </a:p>
          <a:p>
            <a:pPr marL="231772" indent="-231772"/>
            <a:endParaRPr lang="en-US" dirty="0">
              <a:latin typeface="Arial" charset="0"/>
            </a:endParaRPr>
          </a:p>
          <a:p>
            <a:r>
              <a:rPr lang="en-US" dirty="0"/>
              <a:t> Discrimination because of the disability such as </a:t>
            </a:r>
          </a:p>
          <a:p>
            <a:pPr lvl="1"/>
            <a:r>
              <a:rPr lang="en-US" dirty="0"/>
              <a:t>Denying benefits or opportunity to participate</a:t>
            </a:r>
          </a:p>
          <a:p>
            <a:pPr lvl="1"/>
            <a:r>
              <a:rPr lang="en-US" dirty="0"/>
              <a:t>Segregating individuals with disabilities</a:t>
            </a:r>
          </a:p>
          <a:p>
            <a:pPr lvl="1"/>
            <a:r>
              <a:rPr lang="en-US" dirty="0"/>
              <a:t>Aiding, perpetuating or contracting with others that discriminate</a:t>
            </a:r>
          </a:p>
          <a:p>
            <a:r>
              <a:rPr lang="en-US" dirty="0"/>
              <a:t>Failure to provide a reasonable modification</a:t>
            </a:r>
          </a:p>
          <a:p>
            <a:r>
              <a:rPr lang="en-US" dirty="0"/>
              <a:t>Ineffective Communication, and</a:t>
            </a:r>
            <a:r>
              <a:rPr lang="en-US" baseline="0" dirty="0"/>
              <a:t> </a:t>
            </a:r>
            <a:endParaRPr lang="en-US" dirty="0"/>
          </a:p>
          <a:p>
            <a:r>
              <a:rPr lang="en-US" dirty="0"/>
              <a:t>Inaccessible Facilities</a:t>
            </a: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14</a:t>
            </a:fld>
            <a:endParaRPr lang="en-US" dirty="0"/>
          </a:p>
        </p:txBody>
      </p:sp>
      <p:sp>
        <p:nvSpPr>
          <p:cNvPr id="5" name="TextBox 4"/>
          <p:cNvSpPr txBox="1"/>
          <p:nvPr/>
        </p:nvSpPr>
        <p:spPr>
          <a:xfrm>
            <a:off x="1196837" y="4800601"/>
            <a:ext cx="4562941" cy="1015663"/>
          </a:xfrm>
          <a:prstGeom prst="rect">
            <a:avLst/>
          </a:prstGeom>
          <a:noFill/>
        </p:spPr>
        <p:txBody>
          <a:bodyPr wrap="square" rtlCol="0">
            <a:spAutoFit/>
          </a:bodyPr>
          <a:lstStyle/>
          <a:p>
            <a:pPr marL="231795" indent="-231795" defTabSz="927176" eaLnBrk="1" fontAlgn="auto" hangingPunct="1">
              <a:spcBef>
                <a:spcPts val="0"/>
              </a:spcBef>
              <a:spcAft>
                <a:spcPts val="0"/>
              </a:spcAft>
              <a:defRPr/>
            </a:pPr>
            <a:r>
              <a:rPr lang="en-US" sz="1200" dirty="0"/>
              <a:t>These are the types of disability discrimination</a:t>
            </a:r>
          </a:p>
          <a:p>
            <a:pPr marL="231795" indent="-231795" defTabSz="927176" eaLnBrk="1" fontAlgn="auto" hangingPunct="1">
              <a:spcBef>
                <a:spcPts val="0"/>
              </a:spcBef>
              <a:spcAft>
                <a:spcPts val="0"/>
              </a:spcAft>
              <a:defRPr/>
            </a:pPr>
            <a:endParaRPr lang="en-US" sz="1200" dirty="0"/>
          </a:p>
          <a:p>
            <a:pPr defTabSz="927176" eaLnBrk="1" fontAlgn="auto" hangingPunct="1">
              <a:spcBef>
                <a:spcPts val="0"/>
              </a:spcBef>
              <a:spcAft>
                <a:spcPts val="0"/>
              </a:spcAft>
              <a:defRPr/>
            </a:pPr>
            <a:r>
              <a:rPr lang="en-US" sz="1200" dirty="0"/>
              <a:t>Ineffective communication and inaccessible facilities are beyond the scope of this training, but mentioned here to remind recipients of their need to comply with other requirements under disability regulations</a:t>
            </a:r>
          </a:p>
        </p:txBody>
      </p:sp>
    </p:spTree>
    <p:extLst>
      <p:ext uri="{BB962C8B-B14F-4D97-AF65-F5344CB8AC3E}">
        <p14:creationId xmlns:p14="http://schemas.microsoft.com/office/powerpoint/2010/main" val="300212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15</a:t>
            </a:fld>
            <a:endParaRPr lang="en-US" dirty="0"/>
          </a:p>
        </p:txBody>
      </p:sp>
    </p:spTree>
    <p:extLst>
      <p:ext uri="{BB962C8B-B14F-4D97-AF65-F5344CB8AC3E}">
        <p14:creationId xmlns:p14="http://schemas.microsoft.com/office/powerpoint/2010/main" val="3275829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released a guidance entitled Modifications to Accommodate Disabilities in the School Meal Programs on September 27, 2016</a:t>
            </a:r>
          </a:p>
          <a:p>
            <a:r>
              <a:rPr lang="en-US" dirty="0"/>
              <a:t>By Covers School Meal Programs (NSLP, SBP, SMP, &amp; FFVP)</a:t>
            </a:r>
          </a:p>
          <a:p>
            <a:r>
              <a:rPr lang="en-US" dirty="0"/>
              <a:t>This guidance is referenced in CACFP and SFSP and expanded by Policy Memo June 22, 2017</a:t>
            </a:r>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16</a:t>
            </a:fld>
            <a:endParaRPr lang="en-US" dirty="0"/>
          </a:p>
        </p:txBody>
      </p:sp>
    </p:spTree>
    <p:extLst>
      <p:ext uri="{BB962C8B-B14F-4D97-AF65-F5344CB8AC3E}">
        <p14:creationId xmlns:p14="http://schemas.microsoft.com/office/powerpoint/2010/main" val="315722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Modifications provide persons with disabilities an opportunity to participate in or benefit from the aid, benefit or services that is equal to that afforded others;  </a:t>
            </a:r>
          </a:p>
          <a:p>
            <a:endParaRPr lang="en-US" sz="1100" b="0" dirty="0"/>
          </a:p>
          <a:p>
            <a:r>
              <a:rPr lang="en-US" sz="1100" b="0" dirty="0"/>
              <a:t>USDA Disability regulations specifically states that recipients must provide the aid, benefit or service that is as equally effective in affording equal </a:t>
            </a:r>
            <a:r>
              <a:rPr lang="en-US" sz="1100" b="0" u="sng" dirty="0"/>
              <a:t>opportunity</a:t>
            </a:r>
            <a:r>
              <a:rPr lang="en-US" sz="1100" b="0" dirty="0"/>
              <a:t> to obtain the same result, to gain the same benefit, or to reach the same level of achievement in the most integrated setting appropriate,  as that provided to others;</a:t>
            </a:r>
          </a:p>
          <a:p>
            <a:pPr marL="231772" indent="-231772" defTabSz="927087" eaLnBrk="1" fontAlgn="auto" hangingPunct="1">
              <a:spcBef>
                <a:spcPts val="0"/>
              </a:spcBef>
              <a:spcAft>
                <a:spcPts val="0"/>
              </a:spcAft>
              <a:defRPr/>
            </a:pPr>
            <a:endParaRPr lang="en-US" sz="110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dirty="0"/>
              <a:t>Dialogue with individual/family requesting modification. Always try to do something (that is reasonable).</a:t>
            </a:r>
            <a:r>
              <a:rPr lang="en-US" sz="1100" b="0" baseline="0" dirty="0"/>
              <a:t>  Agencies may have </a:t>
            </a:r>
            <a:r>
              <a:rPr lang="en-US" sz="1100" b="0" dirty="0"/>
              <a:t>to negotiate over modification. This means simply saying “no” is almost never appropriate. </a:t>
            </a:r>
          </a:p>
          <a:p>
            <a:endParaRPr lang="en-US" sz="1100" b="0" dirty="0"/>
          </a:p>
          <a:p>
            <a:pPr marL="231772" indent="-231772" defTabSz="927087" eaLnBrk="1" fontAlgn="auto" hangingPunct="1">
              <a:spcBef>
                <a:spcPts val="0"/>
              </a:spcBef>
              <a:spcAft>
                <a:spcPts val="0"/>
              </a:spcAft>
              <a:defRPr/>
            </a:pPr>
            <a:r>
              <a:rPr lang="en-US" sz="1100" b="0" dirty="0"/>
              <a:t>Not an interrogation.  Cooperative process</a:t>
            </a:r>
            <a:r>
              <a:rPr lang="en-US" sz="1100" b="0" baseline="0" dirty="0"/>
              <a:t> to arrive at an agreed-upon modification, if possible. Agencies should not focus on WHETHER the child has a disability,</a:t>
            </a:r>
            <a:r>
              <a:rPr lang="en-US" sz="1100" b="0" dirty="0"/>
              <a:t> but how to accommodate the student’s needs</a:t>
            </a:r>
            <a:endParaRPr lang="en-US" sz="1100" b="0" baseline="0" dirty="0"/>
          </a:p>
          <a:p>
            <a:pPr marL="231772" indent="-231772" defTabSz="927087" eaLnBrk="1" fontAlgn="auto" hangingPunct="1">
              <a:spcBef>
                <a:spcPts val="0"/>
              </a:spcBef>
              <a:spcAft>
                <a:spcPts val="0"/>
              </a:spcAft>
              <a:defRPr/>
            </a:pPr>
            <a:endParaRPr lang="en-US" b="0" baseline="0"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17</a:t>
            </a:fld>
            <a:endParaRPr lang="en-US" dirty="0"/>
          </a:p>
        </p:txBody>
      </p:sp>
    </p:spTree>
    <p:extLst>
      <p:ext uri="{BB962C8B-B14F-4D97-AF65-F5344CB8AC3E}">
        <p14:creationId xmlns:p14="http://schemas.microsoft.com/office/powerpoint/2010/main" val="79210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2400" dirty="0"/>
              <a:t>In</a:t>
            </a:r>
            <a:r>
              <a:rPr lang="en-US" sz="2400" baseline="0" dirty="0"/>
              <a:t> regard to the medical statement - </a:t>
            </a:r>
            <a:endParaRPr lang="en-US" sz="2400" dirty="0"/>
          </a:p>
          <a:p>
            <a:r>
              <a:rPr lang="en-US" sz="2400" dirty="0"/>
              <a:t>The modification requested should be related to the disability or limitations caused by the disability  - in other words gluten free options is not a modification</a:t>
            </a:r>
            <a:r>
              <a:rPr lang="en-US" sz="2400" baseline="0" dirty="0"/>
              <a:t> for lactose intolerant </a:t>
            </a:r>
            <a:endParaRPr lang="en-US" sz="2400" dirty="0"/>
          </a:p>
          <a:p>
            <a:r>
              <a:rPr lang="en-US" sz="2400" dirty="0"/>
              <a:t>The modification requested does not have to be the modification provided – an example for that is that a specific brand name requested does not have to be the product offered</a:t>
            </a:r>
            <a:r>
              <a:rPr lang="en-US" sz="2400" baseline="0" dirty="0"/>
              <a:t> so long as it meets the needs of the modification.</a:t>
            </a:r>
            <a:endParaRPr lang="en-US" sz="2400" dirty="0"/>
          </a:p>
          <a:p>
            <a:r>
              <a:rPr lang="en-US" sz="2400" dirty="0"/>
              <a:t>Providers must still accommodate even where the person requesting modification believes more should be done </a:t>
            </a:r>
          </a:p>
          <a:p>
            <a:endParaRPr lang="en-US" sz="2400" dirty="0"/>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18</a:t>
            </a:fld>
            <a:endParaRPr lang="en-US" dirty="0"/>
          </a:p>
        </p:txBody>
      </p:sp>
    </p:spTree>
    <p:extLst>
      <p:ext uri="{BB962C8B-B14F-4D97-AF65-F5344CB8AC3E}">
        <p14:creationId xmlns:p14="http://schemas.microsoft.com/office/powerpoint/2010/main" val="352872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400" dirty="0"/>
              <a:t>There</a:t>
            </a:r>
            <a:r>
              <a:rPr lang="en-US" sz="2400" baseline="0" dirty="0"/>
              <a:t> is only one e</a:t>
            </a:r>
            <a:r>
              <a:rPr lang="en-US" sz="2400" dirty="0"/>
              <a:t>xception: Modifications are not required that would fundamentally alter the nature of the program. The term </a:t>
            </a:r>
            <a:r>
              <a:rPr lang="en-US" sz="2400" b="1" dirty="0"/>
              <a:t>Fundamental alteration </a:t>
            </a:r>
            <a:r>
              <a:rPr lang="en-US" sz="2400" dirty="0"/>
              <a:t>–</a:t>
            </a:r>
            <a:r>
              <a:rPr lang="en-US" sz="2400" baseline="0" dirty="0"/>
              <a:t>is </a:t>
            </a:r>
            <a:r>
              <a:rPr lang="en-US" sz="2400" dirty="0"/>
              <a:t>not specifically defined in law; </a:t>
            </a:r>
            <a:r>
              <a:rPr lang="en-US" sz="2400" b="1" i="1" dirty="0"/>
              <a:t>this exception is limited to vary rare circumstances. </a:t>
            </a:r>
            <a:r>
              <a:rPr lang="en-US" sz="2400" dirty="0"/>
              <a:t>Providers are advised to consult with the State Agency before relying on this exception.</a:t>
            </a:r>
            <a:endParaRPr lang="en-US" sz="2400" b="1" i="1" dirty="0"/>
          </a:p>
          <a:p>
            <a:r>
              <a:rPr lang="en-US" sz="2400" dirty="0"/>
              <a:t>Example: child needs meals served at an alternate location</a:t>
            </a: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19</a:t>
            </a:fld>
            <a:endParaRPr lang="en-US" dirty="0"/>
          </a:p>
        </p:txBody>
      </p:sp>
    </p:spTree>
    <p:extLst>
      <p:ext uri="{BB962C8B-B14F-4D97-AF65-F5344CB8AC3E}">
        <p14:creationId xmlns:p14="http://schemas.microsoft.com/office/powerpoint/2010/main" val="98715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r>
              <a:rPr lang="en-US" dirty="0"/>
              <a:t>There are several authorities that prohibit discrimination in FNS programs. </a:t>
            </a:r>
            <a:br>
              <a:rPr lang="en-US" dirty="0"/>
            </a:br>
            <a:endParaRPr lang="en-US" dirty="0"/>
          </a:p>
          <a:p>
            <a:r>
              <a:rPr lang="en-US" sz="1200" dirty="0"/>
              <a:t>Title VI (6) of the Civil Rights Act of 1964:  Race, color and national Origin</a:t>
            </a:r>
          </a:p>
          <a:p>
            <a:r>
              <a:rPr lang="en-US" sz="1200" dirty="0"/>
              <a:t>Civil Rights Restoration Act of 1987 :  Clarifies the scope of the Civil Rights Act of 1964</a:t>
            </a:r>
          </a:p>
          <a:p>
            <a:r>
              <a:rPr lang="en-US" sz="1200" dirty="0"/>
              <a:t>Section 504 of the Rehabilitation Act of 1973:  Disabilities</a:t>
            </a:r>
          </a:p>
          <a:p>
            <a:r>
              <a:rPr lang="en-US" sz="1200" dirty="0"/>
              <a:t>Americans with Disabilities Act (ADA) of 1990</a:t>
            </a:r>
          </a:p>
          <a:p>
            <a:r>
              <a:rPr lang="en-US" sz="1200" dirty="0"/>
              <a:t>ADA Amendments Act of 2008</a:t>
            </a:r>
          </a:p>
          <a:p>
            <a:r>
              <a:rPr lang="en-US" sz="1200" dirty="0"/>
              <a:t>Title IX (9) of the Education Amendments of 1972 </a:t>
            </a:r>
          </a:p>
          <a:p>
            <a:r>
              <a:rPr lang="en-US" sz="1200" dirty="0"/>
              <a:t>Age Discrimination Act of 1975:  Age</a:t>
            </a:r>
          </a:p>
          <a:p>
            <a:pPr eaLnBrk="1" hangingPunct="1"/>
            <a:endParaRPr lang="en-US" dirty="0"/>
          </a:p>
        </p:txBody>
      </p:sp>
      <p:sp>
        <p:nvSpPr>
          <p:cNvPr id="78852" name="Slide Number Placeholder 3"/>
          <p:cNvSpPr>
            <a:spLocks noGrp="1"/>
          </p:cNvSpPr>
          <p:nvPr>
            <p:ph type="sldNum" sz="quarter" idx="5"/>
          </p:nvPr>
        </p:nvSpPr>
        <p:spPr>
          <a:noFill/>
        </p:spPr>
        <p:txBody>
          <a:bodyPr/>
          <a:lstStyle/>
          <a:p>
            <a:fld id="{E8B55202-E31E-4191-AC11-6DAD7A8FE9B2}" type="slidenum">
              <a:rPr lang="en-US" smtClean="0"/>
              <a:pPr/>
              <a:t>2</a:t>
            </a:fld>
            <a:endParaRPr lang="en-US" dirty="0"/>
          </a:p>
        </p:txBody>
      </p:sp>
    </p:spTree>
    <p:extLst>
      <p:ext uri="{BB962C8B-B14F-4D97-AF65-F5344CB8AC3E}">
        <p14:creationId xmlns:p14="http://schemas.microsoft.com/office/powerpoint/2010/main" val="3319262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costs/resources and age of the child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“Stereotypes” regarding certain conditions or individuals can never drive decisions. </a:t>
            </a:r>
            <a:r>
              <a:rPr lang="en-US" sz="1200" dirty="0"/>
              <a:t>One size does not fit all! </a:t>
            </a:r>
          </a:p>
          <a:p>
            <a:r>
              <a:rPr lang="en-US" dirty="0"/>
              <a:t>Decisions must be based on facts</a:t>
            </a:r>
          </a:p>
          <a:p>
            <a:endParaRPr lang="en-US" dirty="0"/>
          </a:p>
          <a:p>
            <a:r>
              <a:rPr lang="en-US" dirty="0"/>
              <a:t>Meal accommodations do not need to mirror the meal or meal item substituted, For example there is no </a:t>
            </a:r>
            <a:r>
              <a:rPr lang="en-US" sz="1200" dirty="0"/>
              <a:t>“Pizza to pizza” requirement.  If a</a:t>
            </a:r>
            <a:r>
              <a:rPr lang="en-US" sz="1200" baseline="0" dirty="0"/>
              <a:t> </a:t>
            </a:r>
            <a:r>
              <a:rPr lang="en-US" sz="1200" dirty="0"/>
              <a:t>school or agency serves “Pizza Friday” but a student is allergic to cheese, a cheese-less pizza is not required, but a</a:t>
            </a:r>
            <a:r>
              <a:rPr lang="en-US" sz="1200" baseline="0" dirty="0"/>
              <a:t> completely different </a:t>
            </a:r>
            <a:r>
              <a:rPr lang="en-US" sz="1200" dirty="0"/>
              <a:t>item may</a:t>
            </a:r>
            <a:r>
              <a:rPr lang="en-US" sz="1200" baseline="0" dirty="0"/>
              <a:t> be provided</a:t>
            </a:r>
            <a:r>
              <a:rPr lang="en-US" sz="1200" dirty="0"/>
              <a:t>, such as a sandwich</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“Lifestyle” choices (e.g. vegetarian) are not considered disabilities and need not be accommodated unless related to an underlying disabilities</a:t>
            </a: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20</a:t>
            </a:fld>
            <a:endParaRPr lang="en-US" dirty="0"/>
          </a:p>
        </p:txBody>
      </p:sp>
    </p:spTree>
    <p:extLst>
      <p:ext uri="{BB962C8B-B14F-4D97-AF65-F5344CB8AC3E}">
        <p14:creationId xmlns:p14="http://schemas.microsoft.com/office/powerpoint/2010/main" val="3273937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CACFP regulations allow for the parent to provide a substitution to a food item, not the whole meal.  This</a:t>
            </a:r>
            <a:r>
              <a:rPr lang="en-US" baseline="0" dirty="0"/>
              <a:t> could be used when a specific name brand is preferred by the family.</a:t>
            </a:r>
            <a:endParaRPr lang="en-US" dirty="0"/>
          </a:p>
          <a:p>
            <a:r>
              <a:rPr lang="en-US" dirty="0"/>
              <a:t>NSLP &amp; SFSP regulations do not allow parents to provide a meal component to a reimbursable meal</a:t>
            </a:r>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21</a:t>
            </a:fld>
            <a:endParaRPr lang="en-US" dirty="0"/>
          </a:p>
        </p:txBody>
      </p:sp>
    </p:spTree>
    <p:extLst>
      <p:ext uri="{BB962C8B-B14F-4D97-AF65-F5344CB8AC3E}">
        <p14:creationId xmlns:p14="http://schemas.microsoft.com/office/powerpoint/2010/main" val="4262880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8933">
              <a:defRPr/>
            </a:pPr>
            <a:r>
              <a:rPr lang="en-US" sz="1600" b="1" dirty="0"/>
              <a:t>Food allergy is an adverse health effect arising from a specific immune response that occurs upon exposure to a given food.</a:t>
            </a:r>
          </a:p>
          <a:p>
            <a:endParaRPr lang="en-US"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Remember,</a:t>
            </a:r>
            <a:r>
              <a:rPr lang="en-US" sz="1600" baseline="0" dirty="0"/>
              <a:t> the ADA Amendment Act expanded the definition of disability to include a</a:t>
            </a:r>
            <a:r>
              <a:rPr lang="en-US" sz="1600" dirty="0"/>
              <a:t> person with a physical or mental impairment that </a:t>
            </a:r>
            <a:r>
              <a:rPr lang="en-US" sz="1600" u="sng" dirty="0"/>
              <a:t>substantially limits </a:t>
            </a:r>
            <a:r>
              <a:rPr lang="en-US" sz="1600" dirty="0"/>
              <a:t>one or more </a:t>
            </a:r>
            <a:r>
              <a:rPr lang="en-US" sz="1600" u="sng" dirty="0"/>
              <a:t>major life activities</a:t>
            </a:r>
            <a:r>
              <a:rPr lang="en-US" sz="1600" dirty="0"/>
              <a:t>.</a:t>
            </a:r>
          </a:p>
          <a:p>
            <a:endParaRPr lang="en-US" sz="1600" dirty="0"/>
          </a:p>
          <a:p>
            <a:r>
              <a:rPr lang="en-US" sz="1600" dirty="0"/>
              <a:t>	“Substantially limits” does not have to be severe or restrictive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	Major Life Activities  includes Digestive function and respiratory function</a:t>
            </a:r>
          </a:p>
          <a:p>
            <a:endParaRPr lang="en-US" sz="1600" dirty="0"/>
          </a:p>
          <a:p>
            <a:endParaRPr lang="en-US"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Recommend the development of standard procedures to address and accommodate these eight comment allergens milk, eggs, fish, crustacean shellfish, wheat, soy, peanuts, and tree nuts.”</a:t>
            </a:r>
          </a:p>
          <a:p>
            <a:pPr marL="231772" indent="-231772" defTabSz="927087" eaLnBrk="1" fontAlgn="auto" hangingPunct="1">
              <a:spcBef>
                <a:spcPts val="0"/>
              </a:spcBef>
              <a:spcAft>
                <a:spcPts val="0"/>
              </a:spcAft>
              <a:defRPr/>
            </a:pPr>
            <a:endParaRPr lang="en-US" sz="1600" dirty="0"/>
          </a:p>
          <a:p>
            <a:pPr marL="231772" indent="-231772" defTabSz="927087" eaLnBrk="1" fontAlgn="auto" hangingPunct="1">
              <a:spcBef>
                <a:spcPts val="0"/>
              </a:spcBef>
              <a:spcAft>
                <a:spcPts val="0"/>
              </a:spcAft>
              <a:defRPr/>
            </a:pPr>
            <a:r>
              <a:rPr lang="en-US" sz="1600" dirty="0"/>
              <a:t>Again, no modifications are required based on mere preferences</a:t>
            </a:r>
          </a:p>
          <a:p>
            <a:pPr marL="231772" indent="-231772"/>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22</a:t>
            </a:fld>
            <a:endParaRPr lang="en-US" dirty="0"/>
          </a:p>
        </p:txBody>
      </p:sp>
    </p:spTree>
    <p:extLst>
      <p:ext uri="{BB962C8B-B14F-4D97-AF65-F5344CB8AC3E}">
        <p14:creationId xmlns:p14="http://schemas.microsoft.com/office/powerpoint/2010/main" val="629250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2299" indent="-172299">
              <a:buFont typeface="Wingdings" panose="05000000000000000000" pitchFamily="2" charset="2"/>
              <a:buChar char="Ø"/>
            </a:pPr>
            <a:endParaRPr lang="en-US" sz="3200" dirty="0"/>
          </a:p>
          <a:p>
            <a:r>
              <a:rPr lang="en-US" sz="2400" dirty="0"/>
              <a:t>Universal exclusions of specific foods or food groups is not an USDA policy, but could be appropriate depending on the circumstances, and is within the discretion of recipients.</a:t>
            </a:r>
          </a:p>
          <a:p>
            <a:pPr lvl="1"/>
            <a:r>
              <a:rPr lang="en-US" sz="2400" dirty="0"/>
              <a:t>Program operators should consider their ability to consistently maintain an allergen-free facility.  </a:t>
            </a:r>
          </a:p>
          <a:p>
            <a:r>
              <a:rPr lang="en-US" sz="2400" dirty="0"/>
              <a:t>Meal substitutions, which had previously been “permissible” may be required if needed by a qualified person with a disability.</a:t>
            </a:r>
          </a:p>
          <a:p>
            <a:pPr marL="0" indent="0">
              <a:buFont typeface="Wingdings" panose="05000000000000000000" pitchFamily="2" charset="2"/>
              <a:buNone/>
            </a:pPr>
            <a:endParaRPr lang="en-US" sz="3200" dirty="0"/>
          </a:p>
          <a:p>
            <a:pPr marL="0" indent="0">
              <a:buFont typeface="Wingdings" panose="05000000000000000000" pitchFamily="2" charset="2"/>
              <a:buNone/>
            </a:pPr>
            <a:endParaRPr lang="en-US" sz="3200" dirty="0"/>
          </a:p>
          <a:p>
            <a:pPr marL="231772" indent="-231772"/>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23</a:t>
            </a:fld>
            <a:endParaRPr lang="en-US" dirty="0"/>
          </a:p>
        </p:txBody>
      </p:sp>
    </p:spTree>
    <p:extLst>
      <p:ext uri="{BB962C8B-B14F-4D97-AF65-F5344CB8AC3E}">
        <p14:creationId xmlns:p14="http://schemas.microsoft.com/office/powerpoint/2010/main" val="328849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2400" dirty="0"/>
              <a:t>“Other effective methods” to serve meals to a disabled person that provide him/her equal opportunity to participate in or benefit from the program</a:t>
            </a:r>
          </a:p>
          <a:p>
            <a:endParaRPr lang="en-US" dirty="0"/>
          </a:p>
          <a:p>
            <a:r>
              <a:rPr lang="en-US" dirty="0"/>
              <a:t>Ensure food service areas are accessible</a:t>
            </a:r>
          </a:p>
          <a:p>
            <a:endParaRPr lang="en-US" dirty="0"/>
          </a:p>
          <a:p>
            <a:r>
              <a:rPr lang="en-US" dirty="0"/>
              <a:t>Provide auxiliary aids and services, if needed.  Examples include-</a:t>
            </a:r>
          </a:p>
          <a:p>
            <a:pPr lvl="1"/>
            <a:r>
              <a:rPr lang="en-US" dirty="0"/>
              <a:t>Food service aides</a:t>
            </a:r>
          </a:p>
          <a:p>
            <a:pPr lvl="1"/>
            <a:r>
              <a:rPr lang="en-US" dirty="0"/>
              <a:t>Adaptive feeding equipment</a:t>
            </a:r>
          </a:p>
          <a:p>
            <a:pPr lvl="1"/>
            <a:r>
              <a:rPr lang="en-US" dirty="0"/>
              <a:t>Meal tracking assistance</a:t>
            </a:r>
          </a:p>
          <a:p>
            <a:pPr lvl="1"/>
            <a:r>
              <a:rPr lang="en-US" dirty="0"/>
              <a:t>Other effective methods</a:t>
            </a: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24</a:t>
            </a:fld>
            <a:endParaRPr lang="en-US" dirty="0"/>
          </a:p>
        </p:txBody>
      </p:sp>
    </p:spTree>
    <p:extLst>
      <p:ext uri="{BB962C8B-B14F-4D97-AF65-F5344CB8AC3E}">
        <p14:creationId xmlns:p14="http://schemas.microsoft.com/office/powerpoint/2010/main" val="800535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000" b="1" i="1" dirty="0"/>
              <a:t>WHERE</a:t>
            </a:r>
            <a:r>
              <a:rPr lang="en-US" sz="2000" b="1" dirty="0"/>
              <a:t> MODIFICATION IS PROVIDED</a:t>
            </a:r>
          </a:p>
          <a:p>
            <a:endParaRPr lang="en-US" sz="2000" dirty="0"/>
          </a:p>
          <a:p>
            <a:r>
              <a:rPr lang="en-US" sz="2000" dirty="0"/>
              <a:t>Schools</a:t>
            </a:r>
            <a:r>
              <a:rPr lang="en-US" sz="2000" baseline="0" dirty="0"/>
              <a:t> and agencies need to select the l</a:t>
            </a:r>
            <a:r>
              <a:rPr lang="en-US" sz="2000" dirty="0"/>
              <a:t>east restrictive environment and most integrated setting possible</a:t>
            </a:r>
            <a:r>
              <a:rPr lang="en-US" sz="2000" baseline="0" dirty="0"/>
              <a:t> as is required in </a:t>
            </a:r>
            <a:r>
              <a:rPr lang="en-US" sz="2000" b="1" dirty="0"/>
              <a:t>Section 504 of the Rehabilitation Act.</a:t>
            </a:r>
            <a:r>
              <a:rPr lang="en-US" sz="2000" b="1" baseline="0" dirty="0"/>
              <a:t>  </a:t>
            </a:r>
            <a:endParaRPr lang="en-US" sz="2000" dirty="0"/>
          </a:p>
          <a:p>
            <a:r>
              <a:rPr lang="en-US" sz="2000" dirty="0"/>
              <a:t>Decision whether to separate student with food allergy depends on the age of the child – are they mature enough to avoid the food causing allergic reaction?</a:t>
            </a:r>
          </a:p>
          <a:p>
            <a:pPr marL="231772" indent="-231772" defTabSz="927087" eaLnBrk="1" fontAlgn="auto" hangingPunct="1">
              <a:spcBef>
                <a:spcPts val="0"/>
              </a:spcBef>
              <a:spcAft>
                <a:spcPts val="0"/>
              </a:spcAft>
              <a:defRPr/>
            </a:pPr>
            <a:endParaRPr lang="en-US" sz="2000" dirty="0"/>
          </a:p>
          <a:p>
            <a:pPr marL="231772" indent="-231772" defTabSz="927087" eaLnBrk="1" fontAlgn="auto" hangingPunct="1">
              <a:spcBef>
                <a:spcPts val="0"/>
              </a:spcBef>
              <a:spcAft>
                <a:spcPts val="0"/>
              </a:spcAft>
              <a:defRPr/>
            </a:pPr>
            <a:r>
              <a:rPr lang="en-US" sz="2000" dirty="0"/>
              <a:t>It is up to the provider</a:t>
            </a:r>
            <a:r>
              <a:rPr lang="en-US" sz="2000" baseline="0" dirty="0"/>
              <a:t> to b</a:t>
            </a:r>
            <a:r>
              <a:rPr lang="en-US" sz="2000" dirty="0"/>
              <a:t>alance safety and stigma (consider severity of allergy – may outweigh stigma)</a:t>
            </a:r>
          </a:p>
          <a:p>
            <a:pPr marL="231772" indent="-231772"/>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25</a:t>
            </a:fld>
            <a:endParaRPr lang="en-US" dirty="0"/>
          </a:p>
        </p:txBody>
      </p:sp>
    </p:spTree>
    <p:extLst>
      <p:ext uri="{BB962C8B-B14F-4D97-AF65-F5344CB8AC3E}">
        <p14:creationId xmlns:p14="http://schemas.microsoft.com/office/powerpoint/2010/main" val="3695453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878" y="4415162"/>
            <a:ext cx="5506061" cy="4347839"/>
          </a:xfrm>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Schools/food service providers are required to make meal modifications when supported by medical</a:t>
            </a:r>
            <a:r>
              <a:rPr lang="en-US" sz="1700" baseline="0" dirty="0"/>
              <a:t> statement which provides sufficient information </a:t>
            </a:r>
            <a:r>
              <a:rPr lang="en-US" sz="1800" dirty="0"/>
              <a:t>about the impairment, how it restricts diet, and how to accommodate condition</a:t>
            </a:r>
            <a:r>
              <a:rPr lang="en-US" sz="1700" baseline="0" dirty="0"/>
              <a:t>.  </a:t>
            </a:r>
            <a:r>
              <a:rPr lang="en-US" sz="1700" dirty="0"/>
              <a:t>If the form provides insufficient or unclear information , get clarification, however you may not </a:t>
            </a:r>
            <a:r>
              <a:rPr lang="en-US" sz="1800" dirty="0"/>
              <a:t>request medical records</a:t>
            </a:r>
            <a:r>
              <a:rPr lang="en-US" sz="1800" baseline="0" dirty="0"/>
              <a:t> or </a:t>
            </a:r>
            <a:r>
              <a:rPr lang="en-US" sz="1800" dirty="0"/>
              <a:t>charts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dirty="0"/>
          </a:p>
          <a:p>
            <a:endParaRPr lang="en-US" sz="1700" dirty="0"/>
          </a:p>
          <a:p>
            <a:r>
              <a:rPr lang="en-US" sz="1800" dirty="0"/>
              <a:t>Clarification should not unnecessarily delay modification – such a delay could be characterized as harassment or a denial of the meal accommodation request.</a:t>
            </a:r>
          </a:p>
          <a:p>
            <a:pPr marL="231772" indent="-231772" defTabSz="927087" eaLnBrk="1" fontAlgn="auto" hangingPunct="1">
              <a:spcBef>
                <a:spcPts val="0"/>
              </a:spcBef>
              <a:spcAft>
                <a:spcPts val="0"/>
              </a:spcAft>
              <a:defRPr/>
            </a:pPr>
            <a:endParaRPr lang="en-US" sz="1700" dirty="0"/>
          </a:p>
          <a:p>
            <a:pPr marL="231772" indent="-231772"/>
            <a:r>
              <a:rPr lang="en-US" sz="1700" dirty="0"/>
              <a:t>Programs</a:t>
            </a:r>
            <a:r>
              <a:rPr lang="en-US" sz="1700" baseline="0" dirty="0"/>
              <a:t> </a:t>
            </a:r>
            <a:r>
              <a:rPr lang="en-US" sz="1700" dirty="0"/>
              <a:t>may, but need not, provide modification without medical documentation, if it is within meal pattern requirement</a:t>
            </a:r>
          </a:p>
          <a:p>
            <a:pPr marL="231772" indent="-231772"/>
            <a:endParaRPr lang="en-US" dirty="0">
              <a:latin typeface="Arial" charset="0"/>
            </a:endParaRPr>
          </a:p>
          <a:p>
            <a:pPr marL="231772" indent="-231772"/>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26</a:t>
            </a:fld>
            <a:endParaRPr lang="en-US" dirty="0"/>
          </a:p>
        </p:txBody>
      </p:sp>
    </p:spTree>
    <p:extLst>
      <p:ext uri="{BB962C8B-B14F-4D97-AF65-F5344CB8AC3E}">
        <p14:creationId xmlns:p14="http://schemas.microsoft.com/office/powerpoint/2010/main" val="3994589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840" indent="-230840">
              <a:buFont typeface="+mj-lt"/>
              <a:buAutoNum type="arabicPeriod"/>
            </a:pPr>
            <a:r>
              <a:rPr lang="en-US" sz="1200" dirty="0"/>
              <a:t>The food to be avoided (allergen) (i.e. “should not consume eggs”)</a:t>
            </a:r>
            <a:endParaRPr lang="en-US" dirty="0"/>
          </a:p>
          <a:p>
            <a:pPr marL="230840" indent="-230840">
              <a:buFont typeface="+mj-lt"/>
              <a:buAutoNum type="arabicPeriod"/>
            </a:pPr>
            <a:r>
              <a:rPr lang="en-US" sz="1200" dirty="0"/>
              <a:t>Brief explanation of how exposure to the food affects the child (“causes severe rash and respiratory distress”)</a:t>
            </a:r>
            <a:endParaRPr lang="en-US" dirty="0"/>
          </a:p>
          <a:p>
            <a:pPr marL="230840" indent="-230840">
              <a:buFont typeface="+mj-lt"/>
              <a:buAutoNum type="arabicPeriod"/>
            </a:pPr>
            <a:r>
              <a:rPr lang="en-US" sz="1200" dirty="0"/>
              <a:t>Recommended substitute(s) (“Egg substitutes or any other dairy product may be consumed in place of eggs”) </a:t>
            </a:r>
            <a:r>
              <a:rPr lang="en-US" sz="1200" b="1" u="sng" dirty="0"/>
              <a:t>If not included in statement, don’t deny request, seek add’l info – which can come from</a:t>
            </a:r>
            <a:r>
              <a:rPr lang="en-US" sz="1200" b="1" u="sng" baseline="0" dirty="0"/>
              <a:t> the parent/guardian.</a:t>
            </a:r>
            <a:endParaRPr lang="en-US" sz="1200" b="1" u="sng" dirty="0"/>
          </a:p>
          <a:p>
            <a:pPr lvl="0"/>
            <a:endParaRPr lang="en-US" sz="1000" dirty="0"/>
          </a:p>
          <a:p>
            <a:pPr lvl="0"/>
            <a:r>
              <a:rPr lang="en-US" sz="1200" b="1" i="1" dirty="0"/>
              <a:t>If disability does not concern a food allergy:</a:t>
            </a:r>
          </a:p>
          <a:p>
            <a:pPr marL="230840" indent="-230840">
              <a:buFont typeface="+mj-lt"/>
              <a:buAutoNum type="arabicPeriod"/>
            </a:pPr>
            <a:r>
              <a:rPr lang="en-US" sz="1200" b="1" dirty="0"/>
              <a:t>The existence of a mental or physical impairment</a:t>
            </a:r>
          </a:p>
          <a:p>
            <a:pPr marL="230840" indent="-230840">
              <a:buFont typeface="+mj-lt"/>
              <a:buAutoNum type="arabicPeriod"/>
            </a:pPr>
            <a:r>
              <a:rPr lang="en-US" sz="1200" b="1" dirty="0"/>
              <a:t>The way in which the impairment impacts the student</a:t>
            </a:r>
          </a:p>
          <a:p>
            <a:pPr marL="230840" indent="-230840">
              <a:buFont typeface="+mj-lt"/>
              <a:buAutoNum type="arabicPeriod"/>
            </a:pPr>
            <a:r>
              <a:rPr lang="en-US" sz="1200" b="1" dirty="0"/>
              <a:t>The modification needed</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27</a:t>
            </a:fld>
            <a:endParaRPr lang="en-US" dirty="0"/>
          </a:p>
        </p:txBody>
      </p:sp>
    </p:spTree>
    <p:extLst>
      <p:ext uri="{BB962C8B-B14F-4D97-AF65-F5344CB8AC3E}">
        <p14:creationId xmlns:p14="http://schemas.microsoft.com/office/powerpoint/2010/main" val="3809761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28</a:t>
            </a:fld>
            <a:endParaRPr lang="en-US" dirty="0"/>
          </a:p>
        </p:txBody>
      </p:sp>
    </p:spTree>
    <p:extLst>
      <p:ext uri="{BB962C8B-B14F-4D97-AF65-F5344CB8AC3E}">
        <p14:creationId xmlns:p14="http://schemas.microsoft.com/office/powerpoint/2010/main" val="2843025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156" indent="-457156" defTabSz="927087" eaLnBrk="1" fontAlgn="auto" hangingPunct="1">
              <a:spcBef>
                <a:spcPts val="0"/>
              </a:spcBef>
              <a:spcAft>
                <a:spcPts val="0"/>
              </a:spcAft>
              <a:buFont typeface="Arial" panose="020B0604020202020204" pitchFamily="34" charset="0"/>
              <a:buChar char="•"/>
              <a:defRPr/>
            </a:pPr>
            <a:r>
              <a:rPr lang="en-US" sz="2800" dirty="0"/>
              <a:t>Develop procedures </a:t>
            </a:r>
          </a:p>
          <a:p>
            <a:pPr marL="457156" indent="-457156" defTabSz="927087" eaLnBrk="1" fontAlgn="auto" hangingPunct="1">
              <a:spcBef>
                <a:spcPts val="0"/>
              </a:spcBef>
              <a:spcAft>
                <a:spcPts val="0"/>
              </a:spcAft>
              <a:buFont typeface="Arial" panose="020B0604020202020204" pitchFamily="34" charset="0"/>
              <a:buChar char="•"/>
              <a:defRPr/>
            </a:pPr>
            <a:r>
              <a:rPr lang="en-US" sz="2800" dirty="0"/>
              <a:t>Train staff</a:t>
            </a:r>
          </a:p>
          <a:p>
            <a:pPr marL="457156" indent="-457156" defTabSz="927087" eaLnBrk="1" fontAlgn="auto" hangingPunct="1">
              <a:spcBef>
                <a:spcPts val="0"/>
              </a:spcBef>
              <a:spcAft>
                <a:spcPts val="0"/>
              </a:spcAft>
              <a:buFont typeface="Arial" panose="020B0604020202020204" pitchFamily="34" charset="0"/>
              <a:buChar char="•"/>
              <a:defRPr/>
            </a:pPr>
            <a:r>
              <a:rPr lang="en-US" sz="2800" dirty="0"/>
              <a:t>504 Coordinator</a:t>
            </a:r>
          </a:p>
          <a:p>
            <a:pPr marL="457156" indent="-457156" defTabSz="927087" eaLnBrk="1" fontAlgn="auto" hangingPunct="1">
              <a:spcBef>
                <a:spcPts val="0"/>
              </a:spcBef>
              <a:spcAft>
                <a:spcPts val="0"/>
              </a:spcAft>
              <a:buFont typeface="Arial" panose="020B0604020202020204" pitchFamily="34" charset="0"/>
              <a:buChar char="•"/>
              <a:defRPr/>
            </a:pPr>
            <a:r>
              <a:rPr lang="en-US" sz="2800" dirty="0"/>
              <a:t>Team = </a:t>
            </a:r>
          </a:p>
          <a:p>
            <a:pPr marL="918836" lvl="1" indent="-457156" defTabSz="927087" eaLnBrk="1" fontAlgn="auto" hangingPunct="1">
              <a:spcBef>
                <a:spcPts val="0"/>
              </a:spcBef>
              <a:spcAft>
                <a:spcPts val="0"/>
              </a:spcAft>
              <a:buFont typeface="Arial" panose="020B0604020202020204" pitchFamily="34" charset="0"/>
              <a:buChar char="•"/>
              <a:defRPr/>
            </a:pPr>
            <a:r>
              <a:rPr lang="en-US" sz="2800" dirty="0"/>
              <a:t>504 Coordinator</a:t>
            </a:r>
            <a:r>
              <a:rPr lang="en-US" sz="2800" baseline="0" dirty="0"/>
              <a:t> or staff person to provide technical assistance on reasonable modification matters</a:t>
            </a:r>
            <a:endParaRPr lang="en-US" sz="2800" dirty="0"/>
          </a:p>
          <a:p>
            <a:pPr marL="918836" lvl="1" indent="-457156" defTabSz="927087" eaLnBrk="1" fontAlgn="auto" hangingPunct="1">
              <a:spcBef>
                <a:spcPts val="0"/>
              </a:spcBef>
              <a:spcAft>
                <a:spcPts val="0"/>
              </a:spcAft>
              <a:buFont typeface="Arial" panose="020B0604020202020204" pitchFamily="34" charset="0"/>
              <a:buChar char="•"/>
              <a:defRPr/>
            </a:pPr>
            <a:r>
              <a:rPr lang="en-US" sz="2800" dirty="0"/>
              <a:t>member of school medical staff, if applicable</a:t>
            </a:r>
          </a:p>
          <a:p>
            <a:pPr marL="918836" lvl="1" indent="-457156" defTabSz="927087" eaLnBrk="1" fontAlgn="auto" hangingPunct="1">
              <a:spcBef>
                <a:spcPts val="0"/>
              </a:spcBef>
              <a:spcAft>
                <a:spcPts val="0"/>
              </a:spcAft>
              <a:buFont typeface="Arial" panose="020B0604020202020204" pitchFamily="34" charset="0"/>
              <a:buChar char="•"/>
              <a:defRPr/>
            </a:pPr>
            <a:r>
              <a:rPr lang="en-US" sz="2800" dirty="0"/>
              <a:t>member of food service staff, and </a:t>
            </a:r>
          </a:p>
          <a:p>
            <a:pPr marL="918836" lvl="1" indent="-457156" defTabSz="927087" eaLnBrk="1" fontAlgn="auto" hangingPunct="1">
              <a:spcBef>
                <a:spcPts val="0"/>
              </a:spcBef>
              <a:spcAft>
                <a:spcPts val="0"/>
              </a:spcAft>
              <a:buFont typeface="Arial" panose="020B0604020202020204" pitchFamily="34" charset="0"/>
              <a:buChar char="•"/>
              <a:defRPr/>
            </a:pPr>
            <a:r>
              <a:rPr lang="en-US" sz="2800" dirty="0"/>
              <a:t>principal/Prgm director</a:t>
            </a:r>
          </a:p>
          <a:p>
            <a:pPr marL="918836" lvl="1" indent="-457156" defTabSz="927087" eaLnBrk="1" fontAlgn="auto" hangingPunct="1">
              <a:spcBef>
                <a:spcPts val="0"/>
              </a:spcBef>
              <a:spcAft>
                <a:spcPts val="0"/>
              </a:spcAft>
              <a:buFont typeface="Arial" panose="020B0604020202020204" pitchFamily="34" charset="0"/>
              <a:buChar char="•"/>
              <a:defRPr/>
            </a:pPr>
            <a:endParaRPr lang="en-US" sz="2800" dirty="0"/>
          </a:p>
          <a:p>
            <a:pPr marL="918836" lvl="1" indent="-457156" defTabSz="927087" eaLnBrk="1" fontAlgn="auto" hangingPunct="1">
              <a:spcBef>
                <a:spcPts val="0"/>
              </a:spcBef>
              <a:spcAft>
                <a:spcPts val="0"/>
              </a:spcAft>
              <a:buFont typeface="Arial" panose="020B0604020202020204" pitchFamily="34" charset="0"/>
              <a:buChar char="•"/>
              <a:defRPr/>
            </a:pPr>
            <a:endParaRPr lang="en-US" sz="2800" dirty="0"/>
          </a:p>
          <a:p>
            <a:pPr marL="231772" indent="-231772" defTabSz="927087" eaLnBrk="1" fontAlgn="auto" hangingPunct="1">
              <a:spcBef>
                <a:spcPts val="0"/>
              </a:spcBef>
              <a:spcAft>
                <a:spcPts val="0"/>
              </a:spcAft>
              <a:defRPr/>
            </a:pPr>
            <a:r>
              <a:rPr lang="en-US" dirty="0"/>
              <a:t>A 504 coordinator is required for app </a:t>
            </a:r>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29</a:t>
            </a:fld>
            <a:endParaRPr lang="en-US" dirty="0"/>
          </a:p>
        </p:txBody>
      </p:sp>
    </p:spTree>
    <p:extLst>
      <p:ext uri="{BB962C8B-B14F-4D97-AF65-F5344CB8AC3E}">
        <p14:creationId xmlns:p14="http://schemas.microsoft.com/office/powerpoint/2010/main" val="100905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1" eaLnBrk="1" hangingPunct="1">
              <a:lnSpc>
                <a:spcPct val="90000"/>
              </a:lnSpc>
            </a:pPr>
            <a:r>
              <a:rPr lang="en-US" sz="1200" dirty="0">
                <a:solidFill>
                  <a:schemeClr val="tx1"/>
                </a:solidFill>
                <a:latin typeface="+mn-lt"/>
              </a:rPr>
              <a:t>Additional Authority</a:t>
            </a:r>
            <a:r>
              <a:rPr lang="en-US" sz="1200" baseline="0" dirty="0">
                <a:solidFill>
                  <a:schemeClr val="tx1"/>
                </a:solidFill>
                <a:latin typeface="+mn-lt"/>
              </a:rPr>
              <a:t> for Civil Rights includes:</a:t>
            </a:r>
            <a:endParaRPr lang="en-US" sz="1200" dirty="0">
              <a:solidFill>
                <a:schemeClr val="tx1"/>
              </a:solidFill>
              <a:latin typeface="+mn-lt"/>
            </a:endParaRPr>
          </a:p>
          <a:p>
            <a:pPr marL="4763" lvl="1" eaLnBrk="1" hangingPunct="1">
              <a:lnSpc>
                <a:spcPct val="90000"/>
              </a:lnSpc>
            </a:pPr>
            <a:r>
              <a:rPr lang="en-US" sz="1200" dirty="0">
                <a:solidFill>
                  <a:schemeClr val="tx1"/>
                </a:solidFill>
                <a:latin typeface="+mn-lt"/>
              </a:rPr>
              <a:t>7 CFR 15 which</a:t>
            </a:r>
            <a:r>
              <a:rPr lang="en-US" sz="1200" baseline="0" dirty="0">
                <a:solidFill>
                  <a:schemeClr val="tx1"/>
                </a:solidFill>
                <a:latin typeface="+mn-lt"/>
              </a:rPr>
              <a:t> </a:t>
            </a:r>
            <a:r>
              <a:rPr lang="en-US" sz="1200" dirty="0">
                <a:solidFill>
                  <a:schemeClr val="tx1"/>
                </a:solidFill>
                <a:latin typeface="+mn-lt"/>
              </a:rPr>
              <a:t>is USDA’s implementing regulation for Civil Rights</a:t>
            </a:r>
          </a:p>
          <a:p>
            <a:pPr marL="0" lvl="1" indent="0" eaLnBrk="1" hangingPunct="1">
              <a:lnSpc>
                <a:spcPct val="90000"/>
              </a:lnSpc>
              <a:buFont typeface="Arial" panose="020B0604020202020204" pitchFamily="34" charset="0"/>
              <a:buNone/>
            </a:pPr>
            <a:r>
              <a:rPr lang="en-US" sz="1200" dirty="0">
                <a:solidFill>
                  <a:schemeClr val="tx1"/>
                </a:solidFill>
                <a:latin typeface="+mn-lt"/>
              </a:rPr>
              <a:t>Executive Orders 12250 for disabilities and 13166 for Limited</a:t>
            </a:r>
            <a:r>
              <a:rPr lang="en-US" sz="1200" baseline="0" dirty="0">
                <a:solidFill>
                  <a:schemeClr val="tx1"/>
                </a:solidFill>
                <a:latin typeface="+mn-lt"/>
              </a:rPr>
              <a:t> English Proficiency</a:t>
            </a:r>
            <a:endParaRPr lang="en-US" sz="1200" dirty="0">
              <a:solidFill>
                <a:schemeClr val="tx1"/>
              </a:solidFill>
              <a:latin typeface="+mn-lt"/>
            </a:endParaRPr>
          </a:p>
          <a:p>
            <a:pPr marL="0" lvl="1" eaLnBrk="1" hangingPunct="1">
              <a:lnSpc>
                <a:spcPct val="90000"/>
              </a:lnSpc>
            </a:pPr>
            <a:r>
              <a:rPr lang="en-US" sz="1200" dirty="0">
                <a:solidFill>
                  <a:schemeClr val="tx1"/>
                </a:solidFill>
                <a:latin typeface="+mn-lt"/>
              </a:rPr>
              <a:t>28 CFR </a:t>
            </a:r>
          </a:p>
          <a:p>
            <a:pPr marL="0" lvl="1" eaLnBrk="1" hangingPunct="1">
              <a:lnSpc>
                <a:spcPct val="90000"/>
              </a:lnSpc>
            </a:pPr>
            <a:r>
              <a:rPr lang="en-US" sz="1200" dirty="0">
                <a:solidFill>
                  <a:schemeClr val="tx1"/>
                </a:solidFill>
                <a:latin typeface="+mn-lt"/>
              </a:rPr>
              <a:t>Part</a:t>
            </a:r>
            <a:r>
              <a:rPr lang="en-US" sz="1200" baseline="0" dirty="0">
                <a:solidFill>
                  <a:schemeClr val="tx1"/>
                </a:solidFill>
                <a:latin typeface="+mn-lt"/>
              </a:rPr>
              <a:t> 35 regarding Nondiscrimination on the basis of disability in State/Local Government Services</a:t>
            </a:r>
            <a:endParaRPr lang="en-US" sz="1200" dirty="0">
              <a:solidFill>
                <a:schemeClr val="tx1"/>
              </a:solidFill>
              <a:latin typeface="+mn-lt"/>
            </a:endParaRPr>
          </a:p>
          <a:p>
            <a:pPr marL="0" lvl="1" eaLnBrk="1" hangingPunct="1">
              <a:lnSpc>
                <a:spcPct val="90000"/>
              </a:lnSpc>
            </a:pPr>
            <a:r>
              <a:rPr lang="en-US" sz="1200" dirty="0">
                <a:solidFill>
                  <a:schemeClr val="tx1"/>
                </a:solidFill>
                <a:latin typeface="+mn-lt"/>
              </a:rPr>
              <a:t>Part 41 which requires the Department of Justice to coordinate the implementation of section 504 of the Rehabilitation Act of 1973</a:t>
            </a:r>
            <a:r>
              <a:rPr lang="en-US" sz="1200" baseline="0" dirty="0">
                <a:solidFill>
                  <a:schemeClr val="tx1"/>
                </a:solidFill>
                <a:latin typeface="+mn-lt"/>
              </a:rPr>
              <a:t> and </a:t>
            </a:r>
          </a:p>
          <a:p>
            <a:pPr marL="0" lvl="1" eaLnBrk="1" hangingPunct="1">
              <a:lnSpc>
                <a:spcPct val="90000"/>
              </a:lnSpc>
            </a:pPr>
            <a:r>
              <a:rPr lang="en-US" sz="1200" baseline="0" dirty="0">
                <a:solidFill>
                  <a:schemeClr val="tx1"/>
                </a:solidFill>
                <a:latin typeface="+mn-lt"/>
              </a:rPr>
              <a:t>Part 42 regarding Nondiscrimination in federally assisted programs</a:t>
            </a:r>
          </a:p>
          <a:p>
            <a:r>
              <a:rPr lang="en-US" sz="1200" dirty="0">
                <a:solidFill>
                  <a:schemeClr val="tx1"/>
                </a:solidFill>
                <a:latin typeface="+mn-lt"/>
              </a:rPr>
              <a:t>USDA Departmental Regulation 4330-2 and USDA LEP Policy Guidance</a:t>
            </a:r>
          </a:p>
          <a:p>
            <a:pPr marL="0" lvl="1" eaLnBrk="1" hangingPunct="1">
              <a:lnSpc>
                <a:spcPct val="90000"/>
              </a:lnSpc>
            </a:pPr>
            <a:endParaRPr lang="en-US" sz="2100" dirty="0">
              <a:solidFill>
                <a:schemeClr val="tx1"/>
              </a:solidFill>
            </a:endParaRPr>
          </a:p>
        </p:txBody>
      </p:sp>
      <p:sp>
        <p:nvSpPr>
          <p:cNvPr id="4" name="Slide Number Placeholder 3"/>
          <p:cNvSpPr>
            <a:spLocks noGrp="1"/>
          </p:cNvSpPr>
          <p:nvPr>
            <p:ph type="sldNum" sz="quarter" idx="10"/>
          </p:nvPr>
        </p:nvSpPr>
        <p:spPr/>
        <p:txBody>
          <a:bodyPr/>
          <a:lstStyle/>
          <a:p>
            <a:fld id="{047E94EF-7ACA-4569-B078-36713D3E9973}" type="slidenum">
              <a:rPr lang="en-US" smtClean="0"/>
              <a:pPr/>
              <a:t>3</a:t>
            </a:fld>
            <a:endParaRPr lang="en-US" dirty="0"/>
          </a:p>
        </p:txBody>
      </p:sp>
    </p:spTree>
    <p:extLst>
      <p:ext uri="{BB962C8B-B14F-4D97-AF65-F5344CB8AC3E}">
        <p14:creationId xmlns:p14="http://schemas.microsoft.com/office/powerpoint/2010/main" val="378318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504 of the Rehabilitation Act requires that program operators with 15 or more employees designate a 504 Coordinator.</a:t>
            </a:r>
          </a:p>
          <a:p>
            <a:pPr lvl="1"/>
            <a:r>
              <a:rPr lang="en-US" dirty="0"/>
              <a:t>Some school districts may have one, others may rely on the Special Education Director</a:t>
            </a:r>
          </a:p>
          <a:p>
            <a:pPr lvl="1"/>
            <a:r>
              <a:rPr lang="en-US" dirty="0"/>
              <a:t>CACFP and SFSP Programs with 15 or more staff will need to designate a staff person</a:t>
            </a:r>
          </a:p>
          <a:p>
            <a:endParaRPr lang="en-US" dirty="0"/>
          </a:p>
          <a:p>
            <a:r>
              <a:rPr lang="en-US" dirty="0"/>
              <a:t>You can</a:t>
            </a:r>
            <a:r>
              <a:rPr lang="en-US" baseline="0" dirty="0"/>
              <a:t> find a summary of 504 Coordinator tasks in the USDA Guidance on Meal Accommodations for schools</a:t>
            </a:r>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30</a:t>
            </a:fld>
            <a:endParaRPr lang="en-US" dirty="0"/>
          </a:p>
        </p:txBody>
      </p:sp>
    </p:spTree>
    <p:extLst>
      <p:ext uri="{BB962C8B-B14F-4D97-AF65-F5344CB8AC3E}">
        <p14:creationId xmlns:p14="http://schemas.microsoft.com/office/powerpoint/2010/main" val="3550591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or agency must have procedural safeguards</a:t>
            </a:r>
            <a:r>
              <a:rPr lang="en-US" baseline="0" dirty="0"/>
              <a:t> to include </a:t>
            </a:r>
          </a:p>
          <a:p>
            <a:r>
              <a:rPr lang="en-US" baseline="0" dirty="0"/>
              <a:t> the process to</a:t>
            </a:r>
            <a:r>
              <a:rPr lang="en-US" dirty="0"/>
              <a:t>  provide notice of -</a:t>
            </a:r>
          </a:p>
          <a:p>
            <a:pPr lvl="1"/>
            <a:r>
              <a:rPr lang="en-US" dirty="0"/>
              <a:t>The Process for requesting modification</a:t>
            </a:r>
          </a:p>
          <a:p>
            <a:pPr lvl="1"/>
            <a:r>
              <a:rPr lang="en-US" dirty="0"/>
              <a:t>The Decision in writing</a:t>
            </a:r>
          </a:p>
          <a:p>
            <a:pPr lvl="1"/>
            <a:r>
              <a:rPr lang="en-US" dirty="0"/>
              <a:t>And</a:t>
            </a:r>
            <a:r>
              <a:rPr lang="en-US" baseline="0" dirty="0"/>
              <a:t> the </a:t>
            </a:r>
            <a:r>
              <a:rPr lang="en-US" dirty="0"/>
              <a:t>Procedural rights</a:t>
            </a:r>
          </a:p>
          <a:p>
            <a:r>
              <a:rPr lang="en-US" dirty="0"/>
              <a:t>procedural safeguards</a:t>
            </a:r>
            <a:r>
              <a:rPr lang="en-US" baseline="0" dirty="0"/>
              <a:t> should also include </a:t>
            </a:r>
          </a:p>
          <a:p>
            <a:r>
              <a:rPr lang="en-US" baseline="0" dirty="0"/>
              <a:t>	an </a:t>
            </a:r>
            <a:r>
              <a:rPr lang="en-US" dirty="0"/>
              <a:t>Opportunity to examine the record and file a grievance;</a:t>
            </a:r>
          </a:p>
          <a:p>
            <a:r>
              <a:rPr lang="en-US" dirty="0"/>
              <a:t>	An impartial hearing with parental participation and legal representation (if desired); and</a:t>
            </a:r>
          </a:p>
          <a:p>
            <a:r>
              <a:rPr lang="en-US" dirty="0"/>
              <a:t>	A review procedure (avenue for appeal). </a:t>
            </a:r>
          </a:p>
          <a:p>
            <a:endParaRPr lang="en-US" baseline="0"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31</a:t>
            </a:fld>
            <a:endParaRPr lang="en-US" dirty="0"/>
          </a:p>
        </p:txBody>
      </p:sp>
    </p:spTree>
    <p:extLst>
      <p:ext uri="{BB962C8B-B14F-4D97-AF65-F5344CB8AC3E}">
        <p14:creationId xmlns:p14="http://schemas.microsoft.com/office/powerpoint/2010/main" val="2654890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32</a:t>
            </a:fld>
            <a:endParaRPr lang="en-US" dirty="0"/>
          </a:p>
        </p:txBody>
      </p:sp>
    </p:spTree>
    <p:extLst>
      <p:ext uri="{BB962C8B-B14F-4D97-AF65-F5344CB8AC3E}">
        <p14:creationId xmlns:p14="http://schemas.microsoft.com/office/powerpoint/2010/main" val="3349934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charset="0"/>
              </a:rPr>
              <a:t>A civil rights assurance is incorporated in the permanent agreements between State agencies and sponsors.</a:t>
            </a:r>
          </a:p>
          <a:p>
            <a:endParaRPr lang="en-US" sz="1200" dirty="0">
              <a:latin typeface="Arial" charset="0"/>
            </a:endParaRPr>
          </a:p>
          <a:p>
            <a:r>
              <a:rPr lang="en-US" sz="1200" dirty="0">
                <a:latin typeface="Arial" charset="0"/>
              </a:rPr>
              <a:t>Similar assurances are required</a:t>
            </a:r>
            <a:r>
              <a:rPr lang="en-US" sz="1200" baseline="0" dirty="0">
                <a:latin typeface="Arial" charset="0"/>
              </a:rPr>
              <a:t> for CN Programs </a:t>
            </a:r>
            <a:r>
              <a:rPr lang="en-US" sz="1200" dirty="0">
                <a:latin typeface="Arial" charset="0"/>
              </a:rPr>
              <a:t>with unaffiliated sites (primarily CACFP and SFSP)</a:t>
            </a:r>
            <a:r>
              <a:rPr lang="en-US" sz="1200" baseline="0" dirty="0">
                <a:latin typeface="Arial" charset="0"/>
              </a:rPr>
              <a:t> and food service vendors</a:t>
            </a:r>
          </a:p>
          <a:p>
            <a:endParaRPr lang="en-US" sz="1200" baseline="0"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rPr>
              <a:t>The assurance is to attest that CN </a:t>
            </a:r>
            <a:r>
              <a:rPr lang="en-US" sz="1200" dirty="0">
                <a:latin typeface="Arial" charset="0"/>
              </a:rPr>
              <a:t>Programs,</a:t>
            </a:r>
            <a:r>
              <a:rPr lang="en-US" sz="1200" baseline="0" dirty="0">
                <a:latin typeface="Arial" charset="0"/>
              </a:rPr>
              <a:t> sites, and vendors </a:t>
            </a:r>
            <a:r>
              <a:rPr lang="en-US" sz="1200" dirty="0">
                <a:latin typeface="Arial" charset="0"/>
              </a:rPr>
              <a:t>will operate in compliance with all non-discrimination laws, regulations, instructions, policies and guidelines. </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33</a:t>
            </a:fld>
            <a:endParaRPr lang="en-US" dirty="0"/>
          </a:p>
        </p:txBody>
      </p:sp>
    </p:spTree>
    <p:extLst>
      <p:ext uri="{BB962C8B-B14F-4D97-AF65-F5344CB8AC3E}">
        <p14:creationId xmlns:p14="http://schemas.microsoft.com/office/powerpoint/2010/main" val="4144088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See FNS Instruction 113-1 and FNS-74 for Program specific assurance language.</a:t>
            </a:r>
          </a:p>
          <a:p>
            <a:r>
              <a:rPr lang="en-US" sz="1200" dirty="0"/>
              <a:t>These assurances are binding on the program applicant and its successors, transferees, and assignees, as long as they receive assistance or retain possession of any assistance from USDA.</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34</a:t>
            </a:fld>
            <a:endParaRPr lang="en-US" dirty="0"/>
          </a:p>
        </p:txBody>
      </p:sp>
    </p:spTree>
    <p:extLst>
      <p:ext uri="{BB962C8B-B14F-4D97-AF65-F5344CB8AC3E}">
        <p14:creationId xmlns:p14="http://schemas.microsoft.com/office/powerpoint/2010/main" val="2599406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2400" dirty="0"/>
              <a:t>All FNS assistance programs must include a public notification system.</a:t>
            </a:r>
          </a:p>
          <a:p>
            <a:endParaRPr lang="en-US" sz="2400" dirty="0"/>
          </a:p>
          <a:p>
            <a:pPr lvl="1"/>
            <a:r>
              <a:rPr lang="en-US" sz="2200" dirty="0"/>
              <a:t>Program Availability:  Informs applicants, participants, and potentially eligible persons of their program rights and responsibilities, and the steps necessary for participation.</a:t>
            </a:r>
          </a:p>
          <a:p>
            <a:pPr lvl="1"/>
            <a:r>
              <a:rPr lang="en-US" sz="2200" dirty="0"/>
              <a:t>Complaint Information:  Advises applicants and participants at the service delivery point of their right to file a complaint, how to file a complaint, and the complain procedures.</a:t>
            </a:r>
          </a:p>
          <a:p>
            <a:pPr lvl="1"/>
            <a:r>
              <a:rPr lang="en-US" sz="2200" dirty="0"/>
              <a:t>Nondiscrimination Statement:  All information materials and sources, including web sites, used by state agencies, local agencies, and other subrecipients to inform the public about FNS programs must contain a discrimination statement.  </a:t>
            </a:r>
          </a:p>
          <a:p>
            <a:pPr lvl="1"/>
            <a:endParaRPr lang="en-US" sz="2200" dirty="0"/>
          </a:p>
          <a:p>
            <a:pPr lvl="1"/>
            <a:r>
              <a:rPr lang="en-US" sz="2200" dirty="0"/>
              <a:t>The statement</a:t>
            </a:r>
            <a:r>
              <a:rPr lang="en-US" sz="2200" baseline="0" dirty="0"/>
              <a:t> is not required to be included on every page of a website, but at a minimum the nondiscrimination stamen of a link to it must be included on the homepage of the program information.  </a:t>
            </a:r>
            <a:endParaRPr lang="en-US" sz="2200" dirty="0"/>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35</a:t>
            </a:fld>
            <a:endParaRPr lang="en-US" dirty="0"/>
          </a:p>
        </p:txBody>
      </p:sp>
    </p:spTree>
    <p:extLst>
      <p:ext uri="{BB962C8B-B14F-4D97-AF65-F5344CB8AC3E}">
        <p14:creationId xmlns:p14="http://schemas.microsoft.com/office/powerpoint/2010/main" val="64853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36</a:t>
            </a:fld>
            <a:endParaRPr lang="en-US" dirty="0"/>
          </a:p>
        </p:txBody>
      </p:sp>
    </p:spTree>
    <p:extLst>
      <p:ext uri="{BB962C8B-B14F-4D97-AF65-F5344CB8AC3E}">
        <p14:creationId xmlns:p14="http://schemas.microsoft.com/office/powerpoint/2010/main" val="4131885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This slide shows the long version of the non-discrimination statement.  The long version must be included on all written material longer than one page (front and back) which mentions USDA or CACFP.</a:t>
            </a:r>
          </a:p>
        </p:txBody>
      </p:sp>
      <p:sp>
        <p:nvSpPr>
          <p:cNvPr id="4" name="Slide Number Placeholder 3"/>
          <p:cNvSpPr>
            <a:spLocks noGrp="1"/>
          </p:cNvSpPr>
          <p:nvPr>
            <p:ph type="sldNum" sz="quarter" idx="10"/>
          </p:nvPr>
        </p:nvSpPr>
        <p:spPr/>
        <p:txBody>
          <a:bodyPr/>
          <a:lstStyle/>
          <a:p>
            <a:fld id="{047E94EF-7ACA-4569-B078-36713D3E9973}" type="slidenum">
              <a:rPr lang="en-US" smtClean="0"/>
              <a:pPr/>
              <a:t>37</a:t>
            </a:fld>
            <a:endParaRPr lang="en-US" dirty="0"/>
          </a:p>
        </p:txBody>
      </p:sp>
    </p:spTree>
    <p:extLst>
      <p:ext uri="{BB962C8B-B14F-4D97-AF65-F5344CB8AC3E}">
        <p14:creationId xmlns:p14="http://schemas.microsoft.com/office/powerpoint/2010/main" val="3667508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38</a:t>
            </a:fld>
            <a:endParaRPr lang="en-US" dirty="0"/>
          </a:p>
        </p:txBody>
      </p:sp>
    </p:spTree>
    <p:extLst>
      <p:ext uri="{BB962C8B-B14F-4D97-AF65-F5344CB8AC3E}">
        <p14:creationId xmlns:p14="http://schemas.microsoft.com/office/powerpoint/2010/main" val="4290442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39</a:t>
            </a:fld>
            <a:endParaRPr lang="en-US" dirty="0"/>
          </a:p>
        </p:txBody>
      </p:sp>
    </p:spTree>
    <p:extLst>
      <p:ext uri="{BB962C8B-B14F-4D97-AF65-F5344CB8AC3E}">
        <p14:creationId xmlns:p14="http://schemas.microsoft.com/office/powerpoint/2010/main" val="298062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There</a:t>
            </a:r>
            <a:r>
              <a:rPr lang="en-US" sz="1200" baseline="0" dirty="0"/>
              <a:t> are several authorities that are program related which also cite compliance with civil right requirements</a:t>
            </a:r>
          </a:p>
          <a:p>
            <a:r>
              <a:rPr lang="en-US" sz="1200" baseline="0" dirty="0"/>
              <a:t>7 CFR 210 – NSLP, 215 milk, 220 breakfast, 225 sfsp, 226 CACFP, 245 determining eligibility for free and reduced price meals and free milk in schools, USDA Foods 250,</a:t>
            </a:r>
          </a:p>
          <a:p>
            <a:r>
              <a:rPr lang="en-US" sz="1200" baseline="0" dirty="0"/>
              <a:t>TEFAP 251</a:t>
            </a:r>
          </a:p>
          <a:p>
            <a:endParaRPr lang="en-US" sz="1200" baseline="0" dirty="0"/>
          </a:p>
          <a:p>
            <a:r>
              <a:rPr lang="en-US" sz="1200" dirty="0"/>
              <a:t>Richard B Russell National School Lunch Act of 1946</a:t>
            </a:r>
          </a:p>
          <a:p>
            <a:r>
              <a:rPr lang="en-US" sz="1200" dirty="0"/>
              <a:t>Child Nutrition Act of 1966</a:t>
            </a:r>
          </a:p>
          <a:p>
            <a:r>
              <a:rPr lang="en-US" sz="1200" dirty="0"/>
              <a:t>FNS Instruction 113-1 </a:t>
            </a:r>
          </a:p>
          <a:p>
            <a:pPr lvl="1"/>
            <a:r>
              <a:rPr lang="en-US" sz="1200" dirty="0"/>
              <a:t>Appendix B for NSLP, SMP, SBP, CACFP, </a:t>
            </a:r>
          </a:p>
          <a:p>
            <a:pPr lvl="1"/>
            <a:r>
              <a:rPr lang="en-US" sz="1200" dirty="0"/>
              <a:t>Appendix C for USDA Foods, TEFAP, Disaster Feeding</a:t>
            </a:r>
          </a:p>
          <a:p>
            <a:r>
              <a:rPr lang="en-US" sz="1200" dirty="0"/>
              <a:t>Meal Modification Memos:</a:t>
            </a:r>
          </a:p>
          <a:p>
            <a:pPr lvl="1"/>
            <a:r>
              <a:rPr lang="en-US" sz="1200" dirty="0"/>
              <a:t>SP59-2016</a:t>
            </a:r>
          </a:p>
          <a:p>
            <a:pPr lvl="1"/>
            <a:r>
              <a:rPr lang="en-US" sz="1200" dirty="0"/>
              <a:t>CACFP 14-2017</a:t>
            </a:r>
          </a:p>
          <a:p>
            <a:pPr lvl="1"/>
            <a:r>
              <a:rPr lang="en-US" sz="1200" dirty="0"/>
              <a:t>SFSP 10-2017</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a:t>
            </a:fld>
            <a:endParaRPr lang="en-US" dirty="0"/>
          </a:p>
        </p:txBody>
      </p:sp>
    </p:spTree>
    <p:extLst>
      <p:ext uri="{BB962C8B-B14F-4D97-AF65-F5344CB8AC3E}">
        <p14:creationId xmlns:p14="http://schemas.microsoft.com/office/powerpoint/2010/main" val="2620457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40</a:t>
            </a:fld>
            <a:endParaRPr lang="en-US" dirty="0"/>
          </a:p>
        </p:txBody>
      </p:sp>
    </p:spTree>
    <p:extLst>
      <p:ext uri="{BB962C8B-B14F-4D97-AF65-F5344CB8AC3E}">
        <p14:creationId xmlns:p14="http://schemas.microsoft.com/office/powerpoint/2010/main" val="1039173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41</a:t>
            </a:fld>
            <a:endParaRPr lang="en-US" dirty="0"/>
          </a:p>
        </p:txBody>
      </p:sp>
    </p:spTree>
    <p:extLst>
      <p:ext uri="{BB962C8B-B14F-4D97-AF65-F5344CB8AC3E}">
        <p14:creationId xmlns:p14="http://schemas.microsoft.com/office/powerpoint/2010/main" val="106506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US" dirty="0"/>
              <a:t>Let’s go on to the next section: Complaints of discrimination</a:t>
            </a:r>
          </a:p>
          <a:p>
            <a:pPr marL="171450" indent="-171450">
              <a:lnSpc>
                <a:spcPct val="90000"/>
              </a:lnSpc>
              <a:buFont typeface="Arial" panose="020B0604020202020204" pitchFamily="34" charset="0"/>
              <a:buChar char="•"/>
            </a:pPr>
            <a:r>
              <a:rPr lang="en-US" dirty="0"/>
              <a:t>To start with, a complaint must be filed within 180 days of the actual incident. </a:t>
            </a:r>
          </a:p>
          <a:p>
            <a:pPr marL="171450" indent="-171450">
              <a:lnSpc>
                <a:spcPct val="90000"/>
              </a:lnSpc>
              <a:buFont typeface="Arial" panose="020B0604020202020204" pitchFamily="34" charset="0"/>
              <a:buChar char="•"/>
            </a:pPr>
            <a:r>
              <a:rPr lang="en-US" dirty="0"/>
              <a:t>Complaints can be written or verbal; they can also be anonymous. </a:t>
            </a:r>
          </a:p>
          <a:p>
            <a:pPr>
              <a:lnSpc>
                <a:spcPct val="90000"/>
              </a:lnSpc>
              <a:buFontTx/>
              <a:buNone/>
            </a:pPr>
            <a:r>
              <a:rPr lang="en-US" dirty="0"/>
              <a:t>But anonymous complaints will be handled based on the provided information. </a:t>
            </a:r>
          </a:p>
          <a:p>
            <a:pPr marL="171450" indent="-171450">
              <a:lnSpc>
                <a:spcPct val="90000"/>
              </a:lnSpc>
              <a:buFont typeface="Arial" panose="020B0604020202020204" pitchFamily="34" charset="0"/>
              <a:buChar char="•"/>
            </a:pPr>
            <a:r>
              <a:rPr lang="en-US" dirty="0"/>
              <a:t>local agencies may develop their own complaint forms, </a:t>
            </a:r>
          </a:p>
          <a:p>
            <a:pPr>
              <a:lnSpc>
                <a:spcPct val="90000"/>
              </a:lnSpc>
              <a:buFontTx/>
              <a:buNone/>
            </a:pPr>
            <a:r>
              <a:rPr lang="en-US" dirty="0"/>
              <a:t>but the use of the complaint form is not required for filing a complaint.</a:t>
            </a:r>
          </a:p>
          <a:p>
            <a:pPr>
              <a:lnSpc>
                <a:spcPct val="90000"/>
              </a:lnSpc>
              <a:buFontTx/>
              <a:buNone/>
            </a:pPr>
            <a:r>
              <a:rPr lang="en-US" dirty="0"/>
              <a:t>[the use of such forms cannot be a pre-requisite for accepting a complaint]</a:t>
            </a:r>
          </a:p>
          <a:p>
            <a:pPr>
              <a:lnSpc>
                <a:spcPct val="90000"/>
              </a:lnSpc>
              <a:buFontTx/>
              <a:buNone/>
            </a:pPr>
            <a:endParaRPr lang="en-US" dirty="0"/>
          </a:p>
          <a:p>
            <a:pPr marL="171450" indent="-171450">
              <a:lnSpc>
                <a:spcPct val="90000"/>
              </a:lnSpc>
              <a:buFont typeface="Arial" panose="020B0604020202020204" pitchFamily="34" charset="0"/>
              <a:buChar char="•"/>
            </a:pPr>
            <a:r>
              <a:rPr lang="en-US" dirty="0"/>
              <a:t>all organizations</a:t>
            </a:r>
            <a:r>
              <a:rPr lang="en-US" baseline="0" dirty="0"/>
              <a:t> </a:t>
            </a:r>
            <a:r>
              <a:rPr lang="en-US" dirty="0"/>
              <a:t>must maintain a civil rights complaint log, separate from other complaints (program, vendor).    </a:t>
            </a:r>
          </a:p>
          <a:p>
            <a:pPr>
              <a:lnSpc>
                <a:spcPct val="90000"/>
              </a:lnSpc>
            </a:pPr>
            <a:endParaRPr lang="en-US" dirty="0"/>
          </a:p>
          <a:p>
            <a:pPr marL="171450" indent="-171450">
              <a:lnSpc>
                <a:spcPct val="90000"/>
              </a:lnSpc>
              <a:buFont typeface="Arial" panose="020B0604020202020204" pitchFamily="34" charset="0"/>
              <a:buChar char="•"/>
            </a:pPr>
            <a:r>
              <a:rPr lang="en-US" dirty="0"/>
              <a:t>When handling complaints, confidentiality must be maintained.  </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42</a:t>
            </a:fld>
            <a:endParaRPr lang="en-US" dirty="0"/>
          </a:p>
        </p:txBody>
      </p:sp>
    </p:spTree>
    <p:extLst>
      <p:ext uri="{BB962C8B-B14F-4D97-AF65-F5344CB8AC3E}">
        <p14:creationId xmlns:p14="http://schemas.microsoft.com/office/powerpoint/2010/main" val="1284113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Complaints should include:</a:t>
            </a:r>
          </a:p>
          <a:p>
            <a:pPr lvl="1"/>
            <a:r>
              <a:rPr lang="en-US" sz="2200" dirty="0"/>
              <a:t>Name, address, and telephone number of the complainant</a:t>
            </a:r>
          </a:p>
          <a:p>
            <a:pPr lvl="1"/>
            <a:r>
              <a:rPr lang="en-US" sz="2200" dirty="0"/>
              <a:t>The location and name of the organization or office</a:t>
            </a:r>
          </a:p>
          <a:p>
            <a:pPr lvl="1"/>
            <a:r>
              <a:rPr lang="en-US" sz="2200" dirty="0"/>
              <a:t>The nature of the incident or action</a:t>
            </a:r>
          </a:p>
          <a:p>
            <a:pPr lvl="1"/>
            <a:r>
              <a:rPr lang="en-US" sz="2200" dirty="0"/>
              <a:t>The names, titles, and business addresses of persons who may have knowledge of the discriminatory action</a:t>
            </a:r>
          </a:p>
          <a:p>
            <a:pPr lvl="1"/>
            <a:r>
              <a:rPr lang="en-US" sz="2200" dirty="0"/>
              <a:t>The date(s) during which the alleged discriminatory actions occurred</a:t>
            </a:r>
          </a:p>
          <a:p>
            <a:pPr lvl="1"/>
            <a:r>
              <a:rPr lang="en-US" sz="2200" dirty="0"/>
              <a:t>The basis for the alleged discrimination </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43</a:t>
            </a:fld>
            <a:endParaRPr lang="en-US" dirty="0"/>
          </a:p>
        </p:txBody>
      </p:sp>
    </p:spTree>
    <p:extLst>
      <p:ext uri="{BB962C8B-B14F-4D97-AF65-F5344CB8AC3E}">
        <p14:creationId xmlns:p14="http://schemas.microsoft.com/office/powerpoint/2010/main" val="1409688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44</a:t>
            </a:fld>
            <a:endParaRPr lang="en-US" dirty="0"/>
          </a:p>
        </p:txBody>
      </p:sp>
    </p:spTree>
    <p:extLst>
      <p:ext uri="{BB962C8B-B14F-4D97-AF65-F5344CB8AC3E}">
        <p14:creationId xmlns:p14="http://schemas.microsoft.com/office/powerpoint/2010/main" val="3308380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45</a:t>
            </a:fld>
            <a:endParaRPr lang="en-US" dirty="0"/>
          </a:p>
        </p:txBody>
      </p:sp>
    </p:spTree>
    <p:extLst>
      <p:ext uri="{BB962C8B-B14F-4D97-AF65-F5344CB8AC3E}">
        <p14:creationId xmlns:p14="http://schemas.microsoft.com/office/powerpoint/2010/main" val="2196569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46</a:t>
            </a:fld>
            <a:endParaRPr lang="en-US" dirty="0"/>
          </a:p>
        </p:txBody>
      </p:sp>
    </p:spTree>
    <p:extLst>
      <p:ext uri="{BB962C8B-B14F-4D97-AF65-F5344CB8AC3E}">
        <p14:creationId xmlns:p14="http://schemas.microsoft.com/office/powerpoint/2010/main" val="2739002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Sponsors must collect and record Racial and Ethnic Data for all participants at all sites on an annual basis.  An important point to make is that it is </a:t>
            </a:r>
            <a:r>
              <a:rPr lang="en-US" u="sng" dirty="0"/>
              <a:t>optional</a:t>
            </a:r>
            <a:r>
              <a:rPr lang="en-US" dirty="0"/>
              <a:t> for participants to provide you with racial and ethnic information, however, it is a </a:t>
            </a:r>
            <a:r>
              <a:rPr lang="en-US" u="sng" dirty="0"/>
              <a:t>requirement</a:t>
            </a:r>
            <a:r>
              <a:rPr lang="en-US" dirty="0"/>
              <a:t> for sponsors to collect and maintain Racial and Ethnic data on an annual basis.  </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47</a:t>
            </a:fld>
            <a:endParaRPr lang="en-US" dirty="0"/>
          </a:p>
        </p:txBody>
      </p:sp>
    </p:spTree>
    <p:extLst>
      <p:ext uri="{BB962C8B-B14F-4D97-AF65-F5344CB8AC3E}">
        <p14:creationId xmlns:p14="http://schemas.microsoft.com/office/powerpoint/2010/main" val="2262027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Racial and Ethnic Data Collection is a two –step process.  Separate categories will be used when collecting and reporting Race and Ethnicity of participants.  You may collect this information either from enrollment records or actual attendance.  It is recorded from a specific point in time; for instance one day or one month, depending on what information you have available to you.</a:t>
            </a:r>
          </a:p>
          <a:p>
            <a:pPr eaLnBrk="1" hangingPunct="1"/>
            <a:endParaRPr lang="en-US" dirty="0"/>
          </a:p>
          <a:p>
            <a:pPr eaLnBrk="1" hangingPunct="1"/>
            <a:r>
              <a:rPr lang="en-US" dirty="0"/>
              <a:t>Ethnicity will be determined first; racial designations second. </a:t>
            </a:r>
          </a:p>
        </p:txBody>
      </p:sp>
      <p:sp>
        <p:nvSpPr>
          <p:cNvPr id="4" name="Slide Number Placeholder 3"/>
          <p:cNvSpPr>
            <a:spLocks noGrp="1"/>
          </p:cNvSpPr>
          <p:nvPr>
            <p:ph type="sldNum" sz="quarter" idx="10"/>
          </p:nvPr>
        </p:nvSpPr>
        <p:spPr/>
        <p:txBody>
          <a:bodyPr/>
          <a:lstStyle/>
          <a:p>
            <a:fld id="{047E94EF-7ACA-4569-B078-36713D3E9973}" type="slidenum">
              <a:rPr lang="en-US" smtClean="0"/>
              <a:pPr/>
              <a:t>48</a:t>
            </a:fld>
            <a:endParaRPr lang="en-US" dirty="0"/>
          </a:p>
        </p:txBody>
      </p:sp>
    </p:spTree>
    <p:extLst>
      <p:ext uri="{BB962C8B-B14F-4D97-AF65-F5344CB8AC3E}">
        <p14:creationId xmlns:p14="http://schemas.microsoft.com/office/powerpoint/2010/main" val="2261772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Step One – Ethnic information will be determined.  For each participant, determine if they are Hispanic or Latino.  Or Not Hispanic or Latino. </a:t>
            </a:r>
          </a:p>
          <a:p>
            <a:pPr eaLnBrk="1" hangingPunct="1"/>
            <a:endParaRPr lang="en-US" dirty="0"/>
          </a:p>
          <a:p>
            <a:pPr eaLnBrk="1" hangingPunct="1"/>
            <a:r>
              <a:rPr lang="en-US" dirty="0"/>
              <a:t>The second step is this two step format is to determine one </a:t>
            </a:r>
            <a:r>
              <a:rPr lang="en-US" i="1" dirty="0"/>
              <a:t>or more</a:t>
            </a:r>
            <a:r>
              <a:rPr lang="en-US" dirty="0"/>
              <a:t> racial designations.  Participants may be considered in one or more of these categories.  </a:t>
            </a:r>
          </a:p>
          <a:p>
            <a:pPr eaLnBrk="1" hangingPunct="1"/>
            <a:endParaRPr lang="en-US" dirty="0"/>
          </a:p>
          <a:p>
            <a:pPr eaLnBrk="1" hangingPunct="1"/>
            <a:r>
              <a:rPr lang="en-US" dirty="0"/>
              <a:t>Racial and Ethnic data may be collected on sponsor intake forms, Confidential Income Statements or can be collected using a visual identification method.  When using visual method, review the category definitions, and make the determination to the best of your ability.  </a:t>
            </a:r>
          </a:p>
          <a:p>
            <a:endParaRPr lang="en-US" dirty="0"/>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49</a:t>
            </a:fld>
            <a:endParaRPr lang="en-US" dirty="0"/>
          </a:p>
        </p:txBody>
      </p:sp>
    </p:spTree>
    <p:extLst>
      <p:ext uri="{BB962C8B-B14F-4D97-AF65-F5344CB8AC3E}">
        <p14:creationId xmlns:p14="http://schemas.microsoft.com/office/powerpoint/2010/main" val="8430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Section 504 of the Rehabilitation Act states that “no qualified individual with a disability in the United States shall be excluded from, denied the benefits of, or be subjected to discrimination under” any program or activity that either receives Federal financial assistance or is conducted by any Executive agency or the United States Postal Service.”  ADA similar language  --nondiscrimination requirements that prohibit exclusion, segregation, and unequal treatment of persons with disabilities.</a:t>
            </a:r>
          </a:p>
          <a:p>
            <a:endParaRPr lang="en-US" dirty="0"/>
          </a:p>
          <a:p>
            <a:r>
              <a:rPr lang="en-US" dirty="0"/>
              <a:t>As previously stated, Title II prohibits discrimination on the basis of disability by public entities (state and local governments). Title III of the ADA prohibits discrimination on the basis of disability by public accommodations in commercial facilities, including private schools. Entities controlled by religious organizations, including places of worship, are not covered</a:t>
            </a:r>
          </a:p>
          <a:p>
            <a:endParaRPr lang="en-US" dirty="0"/>
          </a:p>
          <a:p>
            <a:r>
              <a:rPr lang="en-US" dirty="0"/>
              <a:t>The</a:t>
            </a:r>
            <a:r>
              <a:rPr lang="en-US" baseline="0" dirty="0"/>
              <a:t> Individuals with Disabilities Education Act of 1990, as amended, also governs the treatment of and responsibilities to children with disabilities.  Administered and enforced by the US Dept of Education</a:t>
            </a:r>
            <a:endParaRPr lang="en-US" dirty="0"/>
          </a:p>
          <a:p>
            <a:pPr marL="231772" indent="-231772"/>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5</a:t>
            </a:fld>
            <a:endParaRPr lang="en-US" dirty="0"/>
          </a:p>
        </p:txBody>
      </p:sp>
    </p:spTree>
    <p:extLst>
      <p:ext uri="{BB962C8B-B14F-4D97-AF65-F5344CB8AC3E}">
        <p14:creationId xmlns:p14="http://schemas.microsoft.com/office/powerpoint/2010/main" val="1306884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50</a:t>
            </a:fld>
            <a:endParaRPr lang="en-US" dirty="0"/>
          </a:p>
        </p:txBody>
      </p:sp>
    </p:spTree>
    <p:extLst>
      <p:ext uri="{BB962C8B-B14F-4D97-AF65-F5344CB8AC3E}">
        <p14:creationId xmlns:p14="http://schemas.microsoft.com/office/powerpoint/2010/main" val="1848747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51</a:t>
            </a:fld>
            <a:endParaRPr lang="en-US" dirty="0"/>
          </a:p>
        </p:txBody>
      </p:sp>
    </p:spTree>
    <p:extLst>
      <p:ext uri="{BB962C8B-B14F-4D97-AF65-F5344CB8AC3E}">
        <p14:creationId xmlns:p14="http://schemas.microsoft.com/office/powerpoint/2010/main" val="17207961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52</a:t>
            </a:fld>
            <a:endParaRPr lang="en-US" dirty="0"/>
          </a:p>
        </p:txBody>
      </p:sp>
    </p:spTree>
    <p:extLst>
      <p:ext uri="{BB962C8B-B14F-4D97-AF65-F5344CB8AC3E}">
        <p14:creationId xmlns:p14="http://schemas.microsoft.com/office/powerpoint/2010/main" val="3195753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53</a:t>
            </a:fld>
            <a:endParaRPr lang="en-US" dirty="0"/>
          </a:p>
        </p:txBody>
      </p:sp>
    </p:spTree>
    <p:extLst>
      <p:ext uri="{BB962C8B-B14F-4D97-AF65-F5344CB8AC3E}">
        <p14:creationId xmlns:p14="http://schemas.microsoft.com/office/powerpoint/2010/main" val="3414254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54</a:t>
            </a:fld>
            <a:endParaRPr lang="en-US" dirty="0"/>
          </a:p>
        </p:txBody>
      </p:sp>
    </p:spTree>
    <p:extLst>
      <p:ext uri="{BB962C8B-B14F-4D97-AF65-F5344CB8AC3E}">
        <p14:creationId xmlns:p14="http://schemas.microsoft.com/office/powerpoint/2010/main" val="62708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55</a:t>
            </a:fld>
            <a:endParaRPr lang="en-US" dirty="0"/>
          </a:p>
        </p:txBody>
      </p:sp>
    </p:spTree>
    <p:extLst>
      <p:ext uri="{BB962C8B-B14F-4D97-AF65-F5344CB8AC3E}">
        <p14:creationId xmlns:p14="http://schemas.microsoft.com/office/powerpoint/2010/main" val="2848175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56</a:t>
            </a:fld>
            <a:endParaRPr lang="en-US" dirty="0"/>
          </a:p>
        </p:txBody>
      </p:sp>
    </p:spTree>
    <p:extLst>
      <p:ext uri="{BB962C8B-B14F-4D97-AF65-F5344CB8AC3E}">
        <p14:creationId xmlns:p14="http://schemas.microsoft.com/office/powerpoint/2010/main" val="61666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ADA Amendments Act of 2008 expanded and clarified the definition of  Disability;</a:t>
            </a:r>
            <a:r>
              <a:rPr lang="en-US" baseline="0" dirty="0"/>
              <a:t> however it </a:t>
            </a:r>
            <a:r>
              <a:rPr lang="en-US" dirty="0"/>
              <a:t>DID NOT change the expectation to provide a Reasonable Modification.  It DID make very clear that the emphasis must be on providing the reasonable modification, and the disabled person does not carry a high burden of ‘proving’ he or she has a disability. </a:t>
            </a:r>
          </a:p>
          <a:p>
            <a:endParaRPr lang="en-US" dirty="0"/>
          </a:p>
        </p:txBody>
      </p:sp>
      <p:sp>
        <p:nvSpPr>
          <p:cNvPr id="4" name="Slide Number Placeholder 3"/>
          <p:cNvSpPr>
            <a:spLocks noGrp="1"/>
          </p:cNvSpPr>
          <p:nvPr>
            <p:ph type="sldNum" sz="quarter" idx="10"/>
          </p:nvPr>
        </p:nvSpPr>
        <p:spPr/>
        <p:txBody>
          <a:bodyPr/>
          <a:lstStyle/>
          <a:p>
            <a:fld id="{047E94EF-7ACA-4569-B078-36713D3E9973}" type="slidenum">
              <a:rPr lang="en-US" smtClean="0"/>
              <a:pPr/>
              <a:t>6</a:t>
            </a:fld>
            <a:endParaRPr lang="en-US" dirty="0"/>
          </a:p>
        </p:txBody>
      </p:sp>
    </p:spTree>
    <p:extLst>
      <p:ext uri="{BB962C8B-B14F-4D97-AF65-F5344CB8AC3E}">
        <p14:creationId xmlns:p14="http://schemas.microsoft.com/office/powerpoint/2010/main" val="55262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definition of a disability is a person with a physical or mental impairment that substantially limits one or more major life activities.</a:t>
            </a:r>
          </a:p>
          <a:p>
            <a:r>
              <a:rPr lang="en-US" dirty="0"/>
              <a:t>A person who has a record of such an impairment.</a:t>
            </a:r>
          </a:p>
          <a:p>
            <a:r>
              <a:rPr lang="en-US" dirty="0"/>
              <a:t>A person who is regarded as having such an impairment.</a:t>
            </a:r>
          </a:p>
          <a:p>
            <a:endParaRPr lang="en-US" dirty="0"/>
          </a:p>
          <a:p>
            <a:r>
              <a:rPr lang="en-US" dirty="0"/>
              <a:t> </a:t>
            </a:r>
          </a:p>
          <a:p>
            <a:pPr marL="231772" indent="-231772" defTabSz="927087" eaLnBrk="1" fontAlgn="auto" hangingPunct="1">
              <a:spcBef>
                <a:spcPts val="0"/>
              </a:spcBef>
              <a:spcAft>
                <a:spcPts val="0"/>
              </a:spcAft>
              <a:defRPr/>
            </a:pPr>
            <a:endParaRPr lang="en-US" dirty="0"/>
          </a:p>
          <a:p>
            <a:pPr marL="231772" indent="-231772"/>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7</a:t>
            </a:fld>
            <a:endParaRPr lang="en-US" dirty="0"/>
          </a:p>
        </p:txBody>
      </p:sp>
      <p:sp>
        <p:nvSpPr>
          <p:cNvPr id="5" name="TextBox 4"/>
          <p:cNvSpPr txBox="1"/>
          <p:nvPr/>
        </p:nvSpPr>
        <p:spPr>
          <a:xfrm>
            <a:off x="1047233" y="4724400"/>
            <a:ext cx="5086557" cy="2677656"/>
          </a:xfrm>
          <a:prstGeom prst="rect">
            <a:avLst/>
          </a:prstGeom>
          <a:noFill/>
        </p:spPr>
        <p:txBody>
          <a:bodyPr wrap="square" rtlCol="0">
            <a:spAutoFit/>
          </a:bodyPr>
          <a:lstStyle/>
          <a:p>
            <a:r>
              <a:rPr lang="en-US" sz="1200" dirty="0"/>
              <a:t>How is a disability defined? It is defined as a person with a  physical or mental impairment that substantially limits one or more major life activity. </a:t>
            </a:r>
          </a:p>
          <a:p>
            <a:endParaRPr lang="en-US" sz="1200" dirty="0"/>
          </a:p>
          <a:p>
            <a:r>
              <a:rPr lang="en-US" sz="1200" dirty="0"/>
              <a:t>An individual who has a record of an impairment is basically an individual who has a history of having a mental or physical impairment that substantially limits one or more major life activity, or an individual who has been misclassified as having such an impairment. </a:t>
            </a:r>
          </a:p>
          <a:p>
            <a:endParaRPr lang="en-US" sz="1200" dirty="0"/>
          </a:p>
          <a:p>
            <a:r>
              <a:rPr lang="en-US" sz="1200" dirty="0"/>
              <a:t>An individual who is regarded as having such an impairment would be: someone who has an impairment that doesn’t substantially limit one or more major life activity but is treated by a public entity as if it does; a physical or mental impairment that does limit a major life activity because they are treated as such; or has no impairment but is treated by a public entity as though they do have such an impairment. </a:t>
            </a:r>
          </a:p>
        </p:txBody>
      </p:sp>
    </p:spTree>
    <p:extLst>
      <p:ext uri="{BB962C8B-B14F-4D97-AF65-F5344CB8AC3E}">
        <p14:creationId xmlns:p14="http://schemas.microsoft.com/office/powerpoint/2010/main" val="48215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ADAAA expand the definition of disability? It revised the definition “substantially limits” to be interpreted more broadly in favor of more expansive coverage. </a:t>
            </a:r>
          </a:p>
          <a:p>
            <a:endParaRPr lang="en-US" dirty="0"/>
          </a:p>
          <a:p>
            <a:r>
              <a:rPr lang="en-US" dirty="0"/>
              <a:t>The impairment does not need to prevent, or severely restrict a major life activity.</a:t>
            </a:r>
          </a:p>
          <a:p>
            <a:endParaRPr lang="en-US" dirty="0"/>
          </a:p>
          <a:p>
            <a:r>
              <a:rPr lang="en-US" dirty="0"/>
              <a:t>There is no blanket policy, the ADAAA clarifies that each individual needs an individualized assessment. What may work for one individual with a disability may not work for another. </a:t>
            </a:r>
          </a:p>
          <a:p>
            <a:endParaRPr lang="en-US" dirty="0"/>
          </a:p>
          <a:p>
            <a:r>
              <a:rPr lang="en-US" dirty="0"/>
              <a:t>The fact that an individual uses things like hearing aids or medications which can mitigate the effects of their disability does not equate to them not having a disability</a:t>
            </a:r>
          </a:p>
          <a:p>
            <a:endParaRPr lang="en-US" dirty="0"/>
          </a:p>
          <a:p>
            <a:r>
              <a:rPr lang="en-US" i="1" dirty="0"/>
              <a:t>AND  </a:t>
            </a:r>
            <a:endParaRPr lang="en-US" dirty="0"/>
          </a:p>
          <a:p>
            <a:r>
              <a:rPr lang="en-US" dirty="0"/>
              <a:t>An impairment that is episodic or in remission and but would limit a major life activity if it were active is still be deemed a disability. </a:t>
            </a:r>
          </a:p>
          <a:p>
            <a:endParaRPr lang="en-US"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8</a:t>
            </a:fld>
            <a:endParaRPr lang="en-US" dirty="0"/>
          </a:p>
        </p:txBody>
      </p:sp>
    </p:spTree>
    <p:extLst>
      <p:ext uri="{BB962C8B-B14F-4D97-AF65-F5344CB8AC3E}">
        <p14:creationId xmlns:p14="http://schemas.microsoft.com/office/powerpoint/2010/main" val="44700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ADAAA further expanded the definition of a disability by adding a new category of major life activities. </a:t>
            </a:r>
          </a:p>
          <a:p>
            <a:endParaRPr lang="en-US" dirty="0"/>
          </a:p>
          <a:p>
            <a:pPr lvl="1"/>
            <a:r>
              <a:rPr lang="en-US" dirty="0"/>
              <a:t>Was</a:t>
            </a:r>
            <a:r>
              <a:rPr lang="en-US" baseline="0" dirty="0"/>
              <a:t> regarded as </a:t>
            </a:r>
            <a:r>
              <a:rPr lang="en-US" dirty="0"/>
              <a:t>Seeing, hearing, Walking, Speaking, learning, reading, Eating, &amp; Breathing,</a:t>
            </a:r>
            <a:r>
              <a:rPr lang="en-US" baseline="0" dirty="0"/>
              <a:t> now also includes </a:t>
            </a:r>
            <a:r>
              <a:rPr lang="en-US" dirty="0"/>
              <a:t>Major Bodily Functions such</a:t>
            </a:r>
            <a:r>
              <a:rPr lang="en-US" baseline="0" dirty="0"/>
              <a:t> as </a:t>
            </a:r>
            <a:r>
              <a:rPr lang="en-US" dirty="0"/>
              <a:t>Digestive, Immune system, Respiratory, Circulatory &amp; Neurological/Brain</a:t>
            </a:r>
          </a:p>
          <a:p>
            <a:endParaRPr lang="en-US" dirty="0"/>
          </a:p>
          <a:p>
            <a:endParaRPr lang="en-US" dirty="0"/>
          </a:p>
          <a:p>
            <a:r>
              <a:rPr lang="en-US" dirty="0"/>
              <a:t>If a food affects an individual’s Major Bodily Functions according to the ADAAA, it is a disability.  </a:t>
            </a:r>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9</a:t>
            </a:fld>
            <a:endParaRPr lang="en-US" dirty="0"/>
          </a:p>
        </p:txBody>
      </p:sp>
    </p:spTree>
    <p:extLst>
      <p:ext uri="{BB962C8B-B14F-4D97-AF65-F5344CB8AC3E}">
        <p14:creationId xmlns:p14="http://schemas.microsoft.com/office/powerpoint/2010/main" val="58192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B16B0-67E2-42C4-8F8F-6788F41579E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48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366385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199110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12673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3B16B0-67E2-42C4-8F8F-6788F41579E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8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427980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170578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354904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2709033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97B5066-0975-48CB-AB01-C12FC471DB88}" type="datetimeFigureOut">
              <a:rPr lang="en-US" smtClean="0"/>
              <a:pPr/>
              <a:t>10/12/2021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699109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7B5066-0975-48CB-AB01-C12FC471DB88}" type="datetimeFigureOut">
              <a:rPr lang="en-US" smtClean="0"/>
              <a:pPr/>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3B16B0-67E2-42C4-8F8F-6788F41579E5}" type="slidenum">
              <a:rPr lang="en-US" smtClean="0"/>
              <a:pPr/>
              <a:t>‹#›</a:t>
            </a:fld>
            <a:endParaRPr lang="en-US" dirty="0"/>
          </a:p>
        </p:txBody>
      </p:sp>
    </p:spTree>
    <p:extLst>
      <p:ext uri="{BB962C8B-B14F-4D97-AF65-F5344CB8AC3E}">
        <p14:creationId xmlns:p14="http://schemas.microsoft.com/office/powerpoint/2010/main" val="306366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97B5066-0975-48CB-AB01-C12FC471DB88}" type="datetimeFigureOut">
              <a:rPr lang="en-US" smtClean="0"/>
              <a:pPr/>
              <a:t>10/12/2021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03B16B0-67E2-42C4-8F8F-6788F41579E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99133"/>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program.intake@usda.gov" TargetMode="External"/><Relationship Id="rId5" Type="http://schemas.openxmlformats.org/officeDocument/2006/relationships/hyperlink" Target="http://www.ascr.usda.gov/complaint_filing_cust.html"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hyperlink" Target="https://www.fns.usda.gov/cr/civil-rights" TargetMode="External"/><Relationship Id="rId5" Type="http://schemas.openxmlformats.org/officeDocument/2006/relationships/hyperlink" Target="https://education.alaska.gov/cnp/crr" TargetMode="External"/><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Civil Rights in Alaska Child Nutrition Programs</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0716" y="4455621"/>
            <a:ext cx="3828288" cy="1529242"/>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Click="0" advTm="52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atMod val="130000"/>
                  </a:schemeClr>
                </a:solidFill>
              </a:rPr>
              <a:t>USDA Civil Rights</a:t>
            </a:r>
            <a:endParaRPr lang="en-US" dirty="0"/>
          </a:p>
        </p:txBody>
      </p:sp>
      <p:sp>
        <p:nvSpPr>
          <p:cNvPr id="3" name="Content Placeholder 2"/>
          <p:cNvSpPr>
            <a:spLocks noGrp="1"/>
          </p:cNvSpPr>
          <p:nvPr>
            <p:ph idx="1"/>
          </p:nvPr>
        </p:nvSpPr>
        <p:spPr/>
        <p:txBody>
          <a:bodyPr/>
          <a:lstStyle/>
          <a:p>
            <a:r>
              <a:rPr lang="en-US" sz="2400" dirty="0"/>
              <a:t>Benefits of Child Nutrition Programs are made available to all eligible participants in a non-discriminatory manner.</a:t>
            </a:r>
          </a:p>
          <a:p>
            <a:r>
              <a:rPr lang="en-US" sz="2400" dirty="0"/>
              <a:t>All sponsors must implement Civil Rights requirements</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78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Coverage of All Operations</a:t>
            </a:r>
          </a:p>
        </p:txBody>
      </p:sp>
      <p:sp>
        <p:nvSpPr>
          <p:cNvPr id="3" name="Content Placeholder 2"/>
          <p:cNvSpPr>
            <a:spLocks noGrp="1"/>
          </p:cNvSpPr>
          <p:nvPr>
            <p:ph idx="1"/>
          </p:nvPr>
        </p:nvSpPr>
        <p:spPr/>
        <p:txBody>
          <a:bodyPr/>
          <a:lstStyle/>
          <a:p>
            <a:r>
              <a:rPr lang="en-US" sz="2400" dirty="0"/>
              <a:t>Even one dollar of Federal money brings the entire scope of the operations within the jurisdiction of Section 504, even where the requested modification is not related to the part of the operations that receives Federal money. </a:t>
            </a:r>
          </a:p>
          <a:p>
            <a:endParaRPr lang="en-US" dirty="0"/>
          </a:p>
        </p:txBody>
      </p:sp>
      <p:sp>
        <p:nvSpPr>
          <p:cNvPr id="4" name="Slide Number Placeholder 3"/>
          <p:cNvSpPr>
            <a:spLocks noGrp="1"/>
          </p:cNvSpPr>
          <p:nvPr>
            <p:ph type="sldNum" sz="quarter" idx="12"/>
          </p:nvPr>
        </p:nvSpPr>
        <p:spPr/>
        <p:txBody>
          <a:bodyPr/>
          <a:lstStyle/>
          <a:p>
            <a:pPr>
              <a:defRPr/>
            </a:pPr>
            <a:fld id="{47E394F6-A0B4-42E2-95F4-25100D3EAD03}" type="slidenum">
              <a:rPr lang="en-US" smtClean="0"/>
              <a:pPr>
                <a:defRPr/>
              </a:pPr>
              <a:t>11</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7672503"/>
      </p:ext>
    </p:extLst>
  </p:cSld>
  <p:clrMapOvr>
    <a:masterClrMapping/>
  </p:clrMapOvr>
  <mc:AlternateContent xmlns:mc="http://schemas.openxmlformats.org/markup-compatibility/2006" xmlns:p14="http://schemas.microsoft.com/office/powerpoint/2010/main">
    <mc:Choice Requires="p14">
      <p:transition spd="slow" p14:dur="2000" advTm="14296"/>
    </mc:Choice>
    <mc:Fallback xmlns="">
      <p:transition spd="slow" advTm="1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Discrimination?</a:t>
            </a:r>
          </a:p>
        </p:txBody>
      </p:sp>
      <p:sp>
        <p:nvSpPr>
          <p:cNvPr id="6" name="Content Placeholder 5"/>
          <p:cNvSpPr>
            <a:spLocks noGrp="1"/>
          </p:cNvSpPr>
          <p:nvPr>
            <p:ph idx="1"/>
          </p:nvPr>
        </p:nvSpPr>
        <p:spPr/>
        <p:txBody>
          <a:bodyPr/>
          <a:lstStyle/>
          <a:p>
            <a:pPr marL="0" indent="0">
              <a:buNone/>
            </a:pPr>
            <a:r>
              <a:rPr lang="en-US" sz="2400" dirty="0">
                <a:latin typeface="Arial" charset="0"/>
              </a:rPr>
              <a:t>Discrimination is defined as different treatment which makes a distinction of one person or a group of persons from others; either intentionally, by neglect, or by the actions or lack of actions based 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96234305"/>
      </p:ext>
    </p:extLst>
  </p:cSld>
  <p:clrMapOvr>
    <a:masterClrMapping/>
  </p:clrMapOvr>
  <mc:AlternateContent xmlns:mc="http://schemas.openxmlformats.org/markup-compatibility/2006" xmlns:p14="http://schemas.microsoft.com/office/powerpoint/2010/main">
    <mc:Choice Requires="p14">
      <p:transition spd="slow" p14:dur="2000" advTm="14355"/>
    </mc:Choice>
    <mc:Fallback xmlns="">
      <p:transition spd="slow" advTm="1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Protected Classes</a:t>
            </a:r>
          </a:p>
        </p:txBody>
      </p:sp>
      <p:sp>
        <p:nvSpPr>
          <p:cNvPr id="2" name="Content Placeholder 1"/>
          <p:cNvSpPr>
            <a:spLocks noGrp="1"/>
          </p:cNvSpPr>
          <p:nvPr>
            <p:ph idx="1"/>
          </p:nvPr>
        </p:nvSpPr>
        <p:spPr/>
        <p:txBody>
          <a:bodyPr/>
          <a:lstStyle/>
          <a:p>
            <a:r>
              <a:rPr lang="en-US" dirty="0">
                <a:latin typeface="Arial" charset="0"/>
              </a:rPr>
              <a:t>Race</a:t>
            </a:r>
          </a:p>
          <a:p>
            <a:r>
              <a:rPr lang="en-US" dirty="0">
                <a:latin typeface="Arial" charset="0"/>
              </a:rPr>
              <a:t>Color</a:t>
            </a:r>
          </a:p>
          <a:p>
            <a:r>
              <a:rPr lang="en-US" dirty="0">
                <a:latin typeface="Arial" charset="0"/>
              </a:rPr>
              <a:t>Sex</a:t>
            </a:r>
          </a:p>
          <a:p>
            <a:r>
              <a:rPr lang="en-US" dirty="0">
                <a:latin typeface="Arial" charset="0"/>
              </a:rPr>
              <a:t>Age</a:t>
            </a:r>
          </a:p>
          <a:p>
            <a:r>
              <a:rPr lang="en-US" dirty="0">
                <a:latin typeface="Arial" charset="0"/>
              </a:rPr>
              <a:t>National Origin</a:t>
            </a:r>
          </a:p>
          <a:p>
            <a:r>
              <a:rPr lang="en-US" dirty="0">
                <a:latin typeface="Arial" charset="0"/>
              </a:rPr>
              <a:t>Disability</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06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822960" y="286604"/>
            <a:ext cx="8168640" cy="1450757"/>
          </a:xfrm>
        </p:spPr>
        <p:txBody>
          <a:bodyPr/>
          <a:lstStyle/>
          <a:p>
            <a:r>
              <a:rPr lang="en-US" dirty="0"/>
              <a:t> Types of Disability Discrimination</a:t>
            </a:r>
          </a:p>
        </p:txBody>
      </p:sp>
      <p:sp>
        <p:nvSpPr>
          <p:cNvPr id="18436" name="Rectangle 3"/>
          <p:cNvSpPr>
            <a:spLocks noGrp="1" noChangeArrowheads="1"/>
          </p:cNvSpPr>
          <p:nvPr>
            <p:ph idx="1"/>
          </p:nvPr>
        </p:nvSpPr>
        <p:spPr>
          <a:xfrm>
            <a:off x="850669" y="1960887"/>
            <a:ext cx="7162800" cy="4219955"/>
          </a:xfrm>
        </p:spPr>
        <p:txBody>
          <a:bodyPr>
            <a:normAutofit/>
          </a:bodyPr>
          <a:lstStyle/>
          <a:p>
            <a:r>
              <a:rPr lang="en-US" sz="2400" dirty="0"/>
              <a:t> Discrimination because of the disability</a:t>
            </a:r>
          </a:p>
          <a:p>
            <a:pPr lvl="1"/>
            <a:r>
              <a:rPr lang="en-US" sz="2400" dirty="0"/>
              <a:t>Denying benefits or opportunity to participate</a:t>
            </a:r>
          </a:p>
          <a:p>
            <a:pPr lvl="1"/>
            <a:r>
              <a:rPr lang="en-US" sz="2400" dirty="0"/>
              <a:t>Segregating individuals with disabilities</a:t>
            </a:r>
          </a:p>
          <a:p>
            <a:pPr lvl="1"/>
            <a:r>
              <a:rPr lang="en-US" sz="2400" dirty="0"/>
              <a:t>Aiding, perpetuating or contracting with others that discriminate</a:t>
            </a:r>
          </a:p>
          <a:p>
            <a:r>
              <a:rPr lang="en-US" sz="2400" dirty="0"/>
              <a:t>Failure to provide a reasonable modification</a:t>
            </a:r>
          </a:p>
          <a:p>
            <a:r>
              <a:rPr lang="en-US" sz="2400" dirty="0"/>
              <a:t>Ineffective Communication</a:t>
            </a:r>
          </a:p>
          <a:p>
            <a:r>
              <a:rPr lang="en-US" sz="2400" dirty="0"/>
              <a:t>Inaccessible Facilities</a:t>
            </a:r>
          </a:p>
          <a:p>
            <a:endParaRPr lang="en-US" dirty="0"/>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14</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1966983"/>
      </p:ext>
    </p:extLst>
  </p:cSld>
  <p:clrMapOvr>
    <a:masterClrMapping/>
  </p:clrMapOvr>
  <mc:AlternateContent xmlns:mc="http://schemas.openxmlformats.org/markup-compatibility/2006" xmlns:p14="http://schemas.microsoft.com/office/powerpoint/2010/main">
    <mc:Choice Requires="p14">
      <p:transition spd="slow" p14:dur="2000" advTm="26512"/>
    </mc:Choice>
    <mc:Fallback xmlns="">
      <p:transition spd="slow" advTm="2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 Placeholder 4"/>
          <p:cNvSpPr>
            <a:spLocks noGrp="1"/>
          </p:cNvSpPr>
          <p:nvPr>
            <p:ph type="body" idx="1"/>
          </p:nvPr>
        </p:nvSpPr>
        <p:spPr/>
        <p:txBody>
          <a:bodyPr/>
          <a:lstStyle/>
          <a:p>
            <a:r>
              <a:rPr lang="en-US" dirty="0"/>
              <a:t>Civil Rights:  Meal Modifications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1698531"/>
      </p:ext>
    </p:extLst>
  </p:cSld>
  <p:clrMapOvr>
    <a:masterClrMapping/>
  </p:clrMapOvr>
  <mc:AlternateContent xmlns:mc="http://schemas.openxmlformats.org/markup-compatibility/2006" xmlns:p14="http://schemas.microsoft.com/office/powerpoint/2010/main">
    <mc:Choice Requires="p14">
      <p:transition spd="slow" p14:dur="2000" advTm="5126"/>
    </mc:Choice>
    <mc:Fallback xmlns="">
      <p:transition spd="slow" advTm="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Modifications</a:t>
            </a:r>
          </a:p>
        </p:txBody>
      </p:sp>
      <p:sp>
        <p:nvSpPr>
          <p:cNvPr id="3" name="Content Placeholder 2"/>
          <p:cNvSpPr>
            <a:spLocks noGrp="1"/>
          </p:cNvSpPr>
          <p:nvPr>
            <p:ph idx="1"/>
          </p:nvPr>
        </p:nvSpPr>
        <p:spPr>
          <a:xfrm>
            <a:off x="822960" y="1905000"/>
            <a:ext cx="7586403" cy="3945635"/>
          </a:xfrm>
        </p:spPr>
        <p:txBody>
          <a:bodyPr>
            <a:noAutofit/>
          </a:bodyPr>
          <a:lstStyle/>
          <a:p>
            <a:r>
              <a:rPr lang="en-US" sz="2400" dirty="0"/>
              <a:t>Modifications to Accommodate Disabilities in the School Meal Programs</a:t>
            </a:r>
          </a:p>
          <a:p>
            <a:pPr lvl="1"/>
            <a:r>
              <a:rPr lang="en-US" sz="2400" dirty="0"/>
              <a:t>September 27, 2016</a:t>
            </a:r>
          </a:p>
          <a:p>
            <a:pPr lvl="1"/>
            <a:r>
              <a:rPr lang="en-US" sz="2200" dirty="0"/>
              <a:t>Covers School Meal Programs (NSLP, SBP, SMP, &amp; FFVP)</a:t>
            </a:r>
          </a:p>
          <a:p>
            <a:r>
              <a:rPr lang="en-US" sz="2400" dirty="0"/>
              <a:t>This guidance is referenced as a companion to CACFP and SFSP policy memos </a:t>
            </a:r>
          </a:p>
          <a:p>
            <a:pPr lvl="2"/>
            <a:r>
              <a:rPr lang="en-US" sz="2400" dirty="0"/>
              <a:t>June 22, 2017</a:t>
            </a:r>
          </a:p>
        </p:txBody>
      </p:sp>
      <p:sp>
        <p:nvSpPr>
          <p:cNvPr id="4" name="Slide Number Placeholder 3"/>
          <p:cNvSpPr>
            <a:spLocks noGrp="1"/>
          </p:cNvSpPr>
          <p:nvPr>
            <p:ph type="sldNum" sz="quarter" idx="12"/>
          </p:nvPr>
        </p:nvSpPr>
        <p:spPr/>
        <p:txBody>
          <a:bodyPr/>
          <a:lstStyle/>
          <a:p>
            <a:pPr>
              <a:defRPr/>
            </a:pPr>
            <a:fld id="{47E394F6-A0B4-42E2-95F4-25100D3EAD03}" type="slidenum">
              <a:rPr lang="en-US" smtClean="0"/>
              <a:pPr>
                <a:defRPr/>
              </a:pPr>
              <a:t>16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08057559"/>
      </p:ext>
    </p:extLst>
  </p:cSld>
  <p:clrMapOvr>
    <a:masterClrMapping/>
  </p:clrMapOvr>
  <mc:AlternateContent xmlns:mc="http://schemas.openxmlformats.org/markup-compatibility/2006" xmlns:p14="http://schemas.microsoft.com/office/powerpoint/2010/main">
    <mc:Choice Requires="p14">
      <p:transition spd="slow" p14:dur="2000" advTm="34614"/>
    </mc:Choice>
    <mc:Fallback xmlns="">
      <p:transition spd="slow" advTm="3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Reasonable Modifications</a:t>
            </a:r>
          </a:p>
        </p:txBody>
      </p:sp>
      <p:sp>
        <p:nvSpPr>
          <p:cNvPr id="3" name="Content Placeholder 2"/>
          <p:cNvSpPr>
            <a:spLocks noGrp="1"/>
          </p:cNvSpPr>
          <p:nvPr>
            <p:ph idx="1"/>
          </p:nvPr>
        </p:nvSpPr>
        <p:spPr>
          <a:xfrm>
            <a:off x="822959" y="1845734"/>
            <a:ext cx="8016241" cy="4555066"/>
          </a:xfrm>
        </p:spPr>
        <p:txBody>
          <a:bodyPr>
            <a:normAutofit lnSpcReduction="10000"/>
          </a:bodyPr>
          <a:lstStyle/>
          <a:p>
            <a:r>
              <a:rPr lang="en-US" sz="2400" dirty="0"/>
              <a:t>A change or alteration in policies, practices, and procedures to accommodate a disability </a:t>
            </a:r>
          </a:p>
          <a:p>
            <a:endParaRPr lang="en-US" sz="2400" dirty="0"/>
          </a:p>
          <a:p>
            <a:r>
              <a:rPr lang="en-US" sz="2400" dirty="0"/>
              <a:t>Duty to negotiate over modification. This means simply saying “no” is almost never appropriate</a:t>
            </a:r>
          </a:p>
          <a:p>
            <a:endParaRPr lang="en-US" sz="2400" dirty="0"/>
          </a:p>
          <a:p>
            <a:r>
              <a:rPr lang="en-US" sz="2400" dirty="0"/>
              <a:t>Providing appropriate modifications is the primary objective - not flushing out whether the child has a disability or any possible abuse of the process</a:t>
            </a:r>
          </a:p>
          <a:p>
            <a:endParaRPr lang="en-US" sz="2400" dirty="0"/>
          </a:p>
          <a:p>
            <a:r>
              <a:rPr lang="en-US" sz="2400" dirty="0"/>
              <a:t>Accommodations determined on a case-by-case basis</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63209658"/>
      </p:ext>
    </p:extLst>
  </p:cSld>
  <p:clrMapOvr>
    <a:masterClrMapping/>
  </p:clrMapOvr>
  <mc:AlternateContent xmlns:mc="http://schemas.openxmlformats.org/markup-compatibility/2006" xmlns:p14="http://schemas.microsoft.com/office/powerpoint/2010/main">
    <mc:Choice Requires="p14">
      <p:transition spd="slow" p14:dur="2000" advTm="56876"/>
    </mc:Choice>
    <mc:Fallback xmlns="">
      <p:transition spd="slow" advTm="5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Reasonable Modifications</a:t>
            </a:r>
          </a:p>
        </p:txBody>
      </p:sp>
      <p:sp>
        <p:nvSpPr>
          <p:cNvPr id="2" name="Content Placeholder 1"/>
          <p:cNvSpPr>
            <a:spLocks noGrp="1"/>
          </p:cNvSpPr>
          <p:nvPr>
            <p:ph idx="1"/>
          </p:nvPr>
        </p:nvSpPr>
        <p:spPr>
          <a:xfrm>
            <a:off x="822960" y="1905000"/>
            <a:ext cx="7711440" cy="3749675"/>
          </a:xfrm>
        </p:spPr>
        <p:txBody>
          <a:bodyPr>
            <a:normAutofit/>
          </a:bodyPr>
          <a:lstStyle/>
          <a:p>
            <a:r>
              <a:rPr lang="en-US" sz="2400" dirty="0"/>
              <a:t>The modification requested should be related to the disability or limitations caused by the disability </a:t>
            </a:r>
          </a:p>
          <a:p>
            <a:r>
              <a:rPr lang="en-US" sz="2400" dirty="0"/>
              <a:t>The modification requested does not have to be the modification provided</a:t>
            </a:r>
          </a:p>
          <a:p>
            <a:r>
              <a:rPr lang="en-US" sz="2400" dirty="0"/>
              <a:t>Providers must still accommodate even where the person requesting modification believes more should be done </a:t>
            </a:r>
          </a:p>
        </p:txBody>
      </p:sp>
      <p:sp>
        <p:nvSpPr>
          <p:cNvPr id="3" name="Slide Number Placeholder 2"/>
          <p:cNvSpPr>
            <a:spLocks noGrp="1"/>
          </p:cNvSpPr>
          <p:nvPr>
            <p:ph type="sldNum" sz="quarter" idx="12"/>
          </p:nvPr>
        </p:nvSpPr>
        <p:spPr/>
        <p:txBody>
          <a:bodyPr/>
          <a:lstStyle/>
          <a:p>
            <a:fld id="{47E394F6-A0B4-42E2-95F4-25100D3EAD03}" type="slidenum">
              <a:rPr lang="en-US" smtClean="0"/>
              <a:pPr/>
              <a:t>18</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5226496"/>
      </p:ext>
    </p:extLst>
  </p:cSld>
  <p:clrMapOvr>
    <a:masterClrMapping/>
  </p:clrMapOvr>
  <mc:AlternateContent xmlns:mc="http://schemas.openxmlformats.org/markup-compatibility/2006" xmlns:p14="http://schemas.microsoft.com/office/powerpoint/2010/main">
    <mc:Choice Requires="p14">
      <p:transition spd="slow" p14:dur="2000" advTm="35176"/>
    </mc:Choice>
    <mc:Fallback xmlns="">
      <p:transition spd="slow" advTm="3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Exception to Modifications</a:t>
            </a:r>
          </a:p>
        </p:txBody>
      </p:sp>
      <p:sp>
        <p:nvSpPr>
          <p:cNvPr id="2" name="Content Placeholder 1"/>
          <p:cNvSpPr>
            <a:spLocks noGrp="1"/>
          </p:cNvSpPr>
          <p:nvPr>
            <p:ph idx="1"/>
          </p:nvPr>
        </p:nvSpPr>
        <p:spPr>
          <a:xfrm>
            <a:off x="685800" y="2033236"/>
            <a:ext cx="8286750" cy="4130675"/>
          </a:xfrm>
        </p:spPr>
        <p:txBody>
          <a:bodyPr>
            <a:normAutofit/>
          </a:bodyPr>
          <a:lstStyle/>
          <a:p>
            <a:r>
              <a:rPr lang="en-US" sz="2400" dirty="0"/>
              <a:t>Exception: Modifications are not required that would fundamentally alter the nature of the program.  Providers are advised to consult with the State Agency before relying on this exception. </a:t>
            </a:r>
          </a:p>
        </p:txBody>
      </p:sp>
      <p:sp>
        <p:nvSpPr>
          <p:cNvPr id="3" name="Slide Number Placeholder 2"/>
          <p:cNvSpPr>
            <a:spLocks noGrp="1"/>
          </p:cNvSpPr>
          <p:nvPr>
            <p:ph type="sldNum" sz="quarter" idx="12"/>
          </p:nvPr>
        </p:nvSpPr>
        <p:spPr/>
        <p:txBody>
          <a:bodyPr/>
          <a:lstStyle/>
          <a:p>
            <a:fld id="{47E394F6-A0B4-42E2-95F4-25100D3EAD03}" type="slidenum">
              <a:rPr lang="en-US" smtClean="0"/>
              <a:pPr/>
              <a:t>19</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1804009"/>
      </p:ext>
    </p:extLst>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822960" y="286604"/>
            <a:ext cx="8092440" cy="1450757"/>
          </a:xfrm>
        </p:spPr>
        <p:txBody>
          <a:bodyPr>
            <a:normAutofit/>
          </a:bodyPr>
          <a:lstStyle/>
          <a:p>
            <a:r>
              <a:rPr lang="en-US" dirty="0"/>
              <a:t>Civil Rights Program Authorities</a:t>
            </a:r>
          </a:p>
        </p:txBody>
      </p:sp>
      <p:sp>
        <p:nvSpPr>
          <p:cNvPr id="4100" name="Rectangle 3"/>
          <p:cNvSpPr>
            <a:spLocks noGrp="1" noChangeArrowheads="1"/>
          </p:cNvSpPr>
          <p:nvPr>
            <p:ph idx="1"/>
          </p:nvPr>
        </p:nvSpPr>
        <p:spPr>
          <a:xfrm>
            <a:off x="871408" y="1905000"/>
            <a:ext cx="7537955" cy="3762755"/>
          </a:xfrm>
        </p:spPr>
        <p:txBody>
          <a:bodyPr>
            <a:normAutofit/>
          </a:bodyPr>
          <a:lstStyle/>
          <a:p>
            <a:r>
              <a:rPr lang="en-US" sz="2400" dirty="0"/>
              <a:t>Title VI of the Civil Rights Act of 1964</a:t>
            </a:r>
          </a:p>
          <a:p>
            <a:r>
              <a:rPr lang="en-US" sz="2400" dirty="0"/>
              <a:t>Civil Rights Restoration Act of 1987 </a:t>
            </a:r>
          </a:p>
          <a:p>
            <a:r>
              <a:rPr lang="en-US" sz="2400" dirty="0"/>
              <a:t>Section 504 of the Rehabilitation Act of 1973</a:t>
            </a:r>
          </a:p>
          <a:p>
            <a:r>
              <a:rPr lang="en-US" sz="2400" dirty="0"/>
              <a:t>Americans with Disabilities Act (ADA) of 1990</a:t>
            </a:r>
          </a:p>
          <a:p>
            <a:r>
              <a:rPr lang="en-US" sz="2400" dirty="0"/>
              <a:t>ADA Amendments Act of 2008</a:t>
            </a:r>
          </a:p>
          <a:p>
            <a:r>
              <a:rPr lang="en-US" sz="2400" dirty="0"/>
              <a:t>Title IX of the Education Amendments of 1972 </a:t>
            </a:r>
          </a:p>
          <a:p>
            <a:r>
              <a:rPr lang="en-US" sz="2400" dirty="0"/>
              <a:t>Age Discrimination Act of 1975</a:t>
            </a:r>
          </a:p>
          <a:p>
            <a:endParaRPr lang="en-US" dirty="0"/>
          </a:p>
        </p:txBody>
      </p:sp>
      <p:sp>
        <p:nvSpPr>
          <p:cNvPr id="4098" name="Slide Number Placeholder 5"/>
          <p:cNvSpPr>
            <a:spLocks noGrp="1"/>
          </p:cNvSpPr>
          <p:nvPr>
            <p:ph type="sldNum" sz="quarter" idx="12"/>
          </p:nvPr>
        </p:nvSpPr>
        <p:spPr/>
        <p:txBody>
          <a:bodyPr/>
          <a:lstStyle/>
          <a:p>
            <a:fld id="{6223720D-C58A-41F9-A757-5ECA36E43075}" type="slidenum">
              <a:rPr lang="en-US" smtClean="0"/>
              <a:pPr/>
              <a:t>2</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66035996"/>
      </p:ext>
    </p:extLst>
  </p:cSld>
  <p:clrMapOvr>
    <a:masterClrMapping/>
  </p:clrMapOvr>
  <mc:AlternateContent xmlns:mc="http://schemas.openxmlformats.org/markup-compatibility/2006" xmlns:p14="http://schemas.microsoft.com/office/powerpoint/2010/main">
    <mc:Choice Requires="p14">
      <p:transition spd="slow" p14:dur="2000" advTm="29579"/>
    </mc:Choice>
    <mc:Fallback xmlns="">
      <p:transition spd="slow" advTm="29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6602384" cy="1450757"/>
          </a:xfrm>
        </p:spPr>
        <p:txBody>
          <a:bodyPr/>
          <a:lstStyle/>
          <a:p>
            <a:r>
              <a:rPr lang="en-US" dirty="0"/>
              <a:t>Reasonable Modifications:</a:t>
            </a:r>
            <a:br>
              <a:rPr lang="en-US" dirty="0"/>
            </a:br>
            <a:r>
              <a:rPr lang="en-US" dirty="0"/>
              <a:t>Key Considerations</a:t>
            </a:r>
          </a:p>
        </p:txBody>
      </p:sp>
      <p:sp>
        <p:nvSpPr>
          <p:cNvPr id="3" name="Content Placeholder 2"/>
          <p:cNvSpPr>
            <a:spLocks noGrp="1"/>
          </p:cNvSpPr>
          <p:nvPr>
            <p:ph idx="1"/>
          </p:nvPr>
        </p:nvSpPr>
        <p:spPr>
          <a:xfrm>
            <a:off x="857596" y="1828800"/>
            <a:ext cx="7249513" cy="4219955"/>
          </a:xfrm>
        </p:spPr>
        <p:txBody>
          <a:bodyPr>
            <a:normAutofit/>
          </a:bodyPr>
          <a:lstStyle/>
          <a:p>
            <a:r>
              <a:rPr lang="en-US" sz="2400" dirty="0"/>
              <a:t>Consider costs/resources and age of the child</a:t>
            </a:r>
          </a:p>
          <a:p>
            <a:r>
              <a:rPr lang="en-US" sz="2400" dirty="0"/>
              <a:t>“Stereotypes” regarding certain conditions or individuals can never drive decisions. Decisions must be based on facts</a:t>
            </a:r>
          </a:p>
          <a:p>
            <a:r>
              <a:rPr lang="en-US" sz="2400" dirty="0"/>
              <a:t>Meal accommodations do not need to mirror the meal or meal item substituted</a:t>
            </a:r>
          </a:p>
          <a:p>
            <a:r>
              <a:rPr lang="en-US" sz="2400" dirty="0"/>
              <a:t>“Lifestyle” choices (e.g. vegetarian) are not considered disabilities and need not be accommodated unless related to an underlying disabilities</a:t>
            </a:r>
          </a:p>
          <a:p>
            <a:endParaRPr lang="en-US" dirty="0"/>
          </a:p>
        </p:txBody>
      </p:sp>
      <p:sp>
        <p:nvSpPr>
          <p:cNvPr id="4" name="Slide Number Placeholder 3"/>
          <p:cNvSpPr>
            <a:spLocks noGrp="1"/>
          </p:cNvSpPr>
          <p:nvPr>
            <p:ph type="sldNum" sz="quarter" idx="12"/>
          </p:nvPr>
        </p:nvSpPr>
        <p:spPr/>
        <p:txBody>
          <a:bodyPr/>
          <a:lstStyle/>
          <a:p>
            <a:pPr>
              <a:defRPr/>
            </a:pPr>
            <a:fld id="{47E394F6-A0B4-42E2-95F4-25100D3EAD03}" type="slidenum">
              <a:rPr lang="en-US" smtClean="0"/>
              <a:pPr>
                <a:defRPr/>
              </a:pPr>
              <a:t>20</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59554451"/>
      </p:ext>
    </p:extLst>
  </p:cSld>
  <p:clrMapOvr>
    <a:masterClrMapping/>
  </p:clrMapOvr>
  <mc:AlternateContent xmlns:mc="http://schemas.openxmlformats.org/markup-compatibility/2006" xmlns:p14="http://schemas.microsoft.com/office/powerpoint/2010/main">
    <mc:Choice Requires="p14">
      <p:transition spd="slow" p14:dur="2000" advTm="51903"/>
    </mc:Choice>
    <mc:Fallback xmlns="">
      <p:transition spd="slow" advTm="5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Regulations on Substitutions</a:t>
            </a:r>
          </a:p>
        </p:txBody>
      </p:sp>
      <p:sp>
        <p:nvSpPr>
          <p:cNvPr id="3" name="Content Placeholder 2"/>
          <p:cNvSpPr>
            <a:spLocks noGrp="1"/>
          </p:cNvSpPr>
          <p:nvPr>
            <p:ph idx="1"/>
          </p:nvPr>
        </p:nvSpPr>
        <p:spPr/>
        <p:txBody>
          <a:bodyPr>
            <a:noAutofit/>
          </a:bodyPr>
          <a:lstStyle/>
          <a:p>
            <a:r>
              <a:rPr lang="en-US" sz="2400" dirty="0"/>
              <a:t>CACFP regulations allow for the parent to provide a substitution to a food item, not the whole meal.  </a:t>
            </a:r>
          </a:p>
          <a:p>
            <a:r>
              <a:rPr lang="en-US" sz="2400" dirty="0"/>
              <a:t>NSLP &amp; SFSP regulations do not allow parents to provide a meal component to a reimbursable meal.</a:t>
            </a:r>
          </a:p>
          <a:p>
            <a:endParaRPr lang="en-US" sz="2400" dirty="0"/>
          </a:p>
          <a:p>
            <a:endParaRPr lang="en-US" sz="2400" dirty="0"/>
          </a:p>
          <a:p>
            <a:pPr marL="0" indent="0">
              <a:buNone/>
            </a:pPr>
            <a:r>
              <a:rPr lang="en-US" dirty="0"/>
              <a:t>References:  7 CFR 210.10(m) , 7 CFR 226.20(g), 7 CFR 225.16(f)(4)</a:t>
            </a:r>
          </a:p>
        </p:txBody>
      </p:sp>
      <p:sp>
        <p:nvSpPr>
          <p:cNvPr id="4" name="Slide Number Placeholder 3"/>
          <p:cNvSpPr>
            <a:spLocks noGrp="1"/>
          </p:cNvSpPr>
          <p:nvPr>
            <p:ph type="sldNum" sz="quarter" idx="12"/>
          </p:nvPr>
        </p:nvSpPr>
        <p:spPr/>
        <p:txBody>
          <a:bodyPr/>
          <a:lstStyle/>
          <a:p>
            <a:pPr>
              <a:defRPr/>
            </a:pPr>
            <a:fld id="{47E394F6-A0B4-42E2-95F4-25100D3EAD03}" type="slidenum">
              <a:rPr lang="en-US" smtClean="0"/>
              <a:pPr>
                <a:defRPr/>
              </a:pPr>
              <a:t>21</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5465700"/>
      </p:ext>
    </p:extLst>
  </p:cSld>
  <p:clrMapOvr>
    <a:masterClrMapping/>
  </p:clrMapOvr>
  <mc:AlternateContent xmlns:mc="http://schemas.openxmlformats.org/markup-compatibility/2006" xmlns:p14="http://schemas.microsoft.com/office/powerpoint/2010/main">
    <mc:Choice Requires="p14">
      <p:transition spd="slow" p14:dur="2000" advTm="21364"/>
    </mc:Choice>
    <mc:Fallback xmlns="">
      <p:transition spd="slow" advTm="2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dirty="0"/>
              <a:t> Food Allergies</a:t>
            </a:r>
          </a:p>
        </p:txBody>
      </p:sp>
      <p:sp>
        <p:nvSpPr>
          <p:cNvPr id="18436" name="Rectangle 3"/>
          <p:cNvSpPr>
            <a:spLocks noGrp="1" noChangeArrowheads="1"/>
          </p:cNvSpPr>
          <p:nvPr>
            <p:ph idx="1"/>
          </p:nvPr>
        </p:nvSpPr>
        <p:spPr>
          <a:xfrm>
            <a:off x="822960" y="2033236"/>
            <a:ext cx="7886700" cy="4130675"/>
          </a:xfrm>
        </p:spPr>
        <p:txBody>
          <a:bodyPr>
            <a:normAutofit/>
          </a:bodyPr>
          <a:lstStyle/>
          <a:p>
            <a:r>
              <a:rPr lang="en-US" sz="2400" dirty="0"/>
              <a:t>Many food allergies fall under the definition of   disability expanded by the ADA Amendments Act (ADAAA).</a:t>
            </a:r>
          </a:p>
          <a:p>
            <a:r>
              <a:rPr lang="en-US" sz="2400" dirty="0"/>
              <a:t>Applies to much more than just “life threatening” allergic reactions.</a:t>
            </a:r>
          </a:p>
          <a:p>
            <a:r>
              <a:rPr lang="en-US" sz="2400" dirty="0"/>
              <a:t>“Digestive” and “Respiratory” functions are specifically listed in the ADAAA. </a:t>
            </a:r>
          </a:p>
          <a:p>
            <a:r>
              <a:rPr lang="en-US" sz="2400" dirty="0"/>
              <a:t>According to the CDC: “In the United States, the following eight foods or food groups account for 90% of serious allergic reactions: milk, eggs, fish, crustacean shellfish, wheat, soy, peanuts, and tree nuts.”</a:t>
            </a:r>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22</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7300488"/>
      </p:ext>
    </p:extLst>
  </p:cSld>
  <p:clrMapOvr>
    <a:masterClrMapping/>
  </p:clrMapOvr>
  <mc:AlternateContent xmlns:mc="http://schemas.openxmlformats.org/markup-compatibility/2006" xmlns:p14="http://schemas.microsoft.com/office/powerpoint/2010/main">
    <mc:Choice Requires="p14">
      <p:transition spd="slow" p14:dur="2000" advTm="23843"/>
    </mc:Choice>
    <mc:Fallback xmlns="">
      <p:transition spd="slow" advTm="2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829886" y="492462"/>
            <a:ext cx="8009314" cy="1325563"/>
          </a:xfrm>
        </p:spPr>
        <p:txBody>
          <a:bodyPr>
            <a:normAutofit fontScale="90000"/>
          </a:bodyPr>
          <a:lstStyle/>
          <a:p>
            <a:r>
              <a:rPr lang="en-US" dirty="0"/>
              <a:t> Food Allergies: Key Considerations</a:t>
            </a:r>
          </a:p>
        </p:txBody>
      </p:sp>
      <p:sp>
        <p:nvSpPr>
          <p:cNvPr id="18436" name="Rectangle 3"/>
          <p:cNvSpPr>
            <a:spLocks noGrp="1" noChangeArrowheads="1"/>
          </p:cNvSpPr>
          <p:nvPr>
            <p:ph idx="1"/>
          </p:nvPr>
        </p:nvSpPr>
        <p:spPr/>
        <p:txBody>
          <a:bodyPr>
            <a:normAutofit/>
          </a:bodyPr>
          <a:lstStyle/>
          <a:p>
            <a:r>
              <a:rPr lang="en-US" sz="2400" dirty="0"/>
              <a:t>Universal exclusions of specific foods or food groups is not an FNS policy, but could be appropriate depending on the circumstances, and is within the discretion of recipients.</a:t>
            </a:r>
          </a:p>
          <a:p>
            <a:pPr lvl="1"/>
            <a:r>
              <a:rPr lang="en-US" sz="2400" dirty="0"/>
              <a:t>Program operators should consider their ability to consistently maintain an allergen-free facility.  </a:t>
            </a:r>
          </a:p>
          <a:p>
            <a:r>
              <a:rPr lang="en-US" sz="2400" dirty="0"/>
              <a:t>Meal substitutions, which had previously been “permissible” may be required if needed by a qualified person with a disability.</a:t>
            </a:r>
          </a:p>
          <a:p>
            <a:endParaRPr lang="en-US" dirty="0"/>
          </a:p>
          <a:p>
            <a:endParaRPr lang="en-US" dirty="0"/>
          </a:p>
          <a:p>
            <a:endParaRPr lang="en-US" dirty="0"/>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23</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69803728"/>
      </p:ext>
    </p:extLst>
  </p:cSld>
  <p:clrMapOvr>
    <a:masterClrMapping/>
  </p:clrMapOvr>
  <mc:AlternateContent xmlns:mc="http://schemas.openxmlformats.org/markup-compatibility/2006" xmlns:p14="http://schemas.microsoft.com/office/powerpoint/2010/main">
    <mc:Choice Requires="p14">
      <p:transition spd="slow" p14:dur="2000" advTm="28624"/>
    </mc:Choice>
    <mc:Fallback xmlns="">
      <p:transition spd="slow" advTm="2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Program Accessibility</a:t>
            </a:r>
          </a:p>
        </p:txBody>
      </p:sp>
      <p:sp>
        <p:nvSpPr>
          <p:cNvPr id="2" name="Content Placeholder 1"/>
          <p:cNvSpPr>
            <a:spLocks noGrp="1"/>
          </p:cNvSpPr>
          <p:nvPr>
            <p:ph idx="1"/>
          </p:nvPr>
        </p:nvSpPr>
        <p:spPr>
          <a:xfrm>
            <a:off x="990600" y="1981200"/>
            <a:ext cx="7772400" cy="3762755"/>
          </a:xfrm>
        </p:spPr>
        <p:txBody>
          <a:bodyPr>
            <a:noAutofit/>
          </a:bodyPr>
          <a:lstStyle/>
          <a:p>
            <a:r>
              <a:rPr lang="en-US" sz="2400" dirty="0"/>
              <a:t>Ensure food service areas are accessible</a:t>
            </a:r>
          </a:p>
          <a:p>
            <a:r>
              <a:rPr lang="en-US" sz="2400" dirty="0"/>
              <a:t>Provide auxiliary aids and services, if needed.  Examples include-</a:t>
            </a:r>
          </a:p>
          <a:p>
            <a:pPr lvl="1"/>
            <a:r>
              <a:rPr lang="en-US" sz="2400" dirty="0"/>
              <a:t>Food service aides</a:t>
            </a:r>
          </a:p>
          <a:p>
            <a:pPr lvl="1"/>
            <a:r>
              <a:rPr lang="en-US" sz="2400" dirty="0"/>
              <a:t>Adaptive feeding equipment</a:t>
            </a:r>
          </a:p>
          <a:p>
            <a:pPr lvl="1"/>
            <a:r>
              <a:rPr lang="en-US" sz="2400" dirty="0"/>
              <a:t>Meal tracking assistance</a:t>
            </a:r>
          </a:p>
          <a:p>
            <a:pPr lvl="1"/>
            <a:r>
              <a:rPr lang="en-US" sz="2400" dirty="0"/>
              <a:t>Other effective methods</a:t>
            </a:r>
          </a:p>
        </p:txBody>
      </p:sp>
      <p:sp>
        <p:nvSpPr>
          <p:cNvPr id="3" name="Slide Number Placeholder 2"/>
          <p:cNvSpPr>
            <a:spLocks noGrp="1"/>
          </p:cNvSpPr>
          <p:nvPr>
            <p:ph type="sldNum" sz="quarter" idx="12"/>
          </p:nvPr>
        </p:nvSpPr>
        <p:spPr/>
        <p:txBody>
          <a:bodyPr/>
          <a:lstStyle/>
          <a:p>
            <a:fld id="{47E394F6-A0B4-42E2-95F4-25100D3EAD03}" type="slidenum">
              <a:rPr lang="en-US" smtClean="0"/>
              <a:pPr/>
              <a:t>24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94805513"/>
      </p:ext>
    </p:extLst>
  </p:cSld>
  <p:clrMapOvr>
    <a:masterClrMapping/>
  </p:clrMapOvr>
  <mc:AlternateContent xmlns:mc="http://schemas.openxmlformats.org/markup-compatibility/2006" xmlns:p14="http://schemas.microsoft.com/office/powerpoint/2010/main">
    <mc:Choice Requires="p14">
      <p:transition spd="slow" p14:dur="2000" advTm="24966"/>
    </mc:Choice>
    <mc:Fallback xmlns="">
      <p:transition spd="slow" advTm="24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dirty="0"/>
              <a:t>Integrated Environment</a:t>
            </a:r>
          </a:p>
        </p:txBody>
      </p:sp>
      <p:sp>
        <p:nvSpPr>
          <p:cNvPr id="18436" name="Rectangle 3"/>
          <p:cNvSpPr>
            <a:spLocks noGrp="1" noChangeArrowheads="1"/>
          </p:cNvSpPr>
          <p:nvPr>
            <p:ph idx="1"/>
          </p:nvPr>
        </p:nvSpPr>
        <p:spPr>
          <a:xfrm>
            <a:off x="822960" y="1981200"/>
            <a:ext cx="7843872" cy="3762755"/>
          </a:xfrm>
        </p:spPr>
        <p:txBody>
          <a:bodyPr>
            <a:normAutofit/>
          </a:bodyPr>
          <a:lstStyle/>
          <a:p>
            <a:r>
              <a:rPr lang="en-US" sz="2400" dirty="0"/>
              <a:t>Integration clause in Section 504 means that disabled individuals should be accommodated in the least restrictive and most integrated setting possible.</a:t>
            </a:r>
          </a:p>
          <a:p>
            <a:r>
              <a:rPr lang="en-US" sz="2400" dirty="0"/>
              <a:t>In the food allergy context, this most often comes into play where children with food allergies are ostracized in some way during meal time. </a:t>
            </a:r>
          </a:p>
          <a:p>
            <a:r>
              <a:rPr lang="en-US" sz="2400" dirty="0"/>
              <a:t>Providers must always balance safety vs. stigma. Age and severity of allergy are the primary considerations.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25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8062261"/>
      </p:ext>
    </p:extLst>
  </p:cSld>
  <p:clrMapOvr>
    <a:masterClrMapping/>
  </p:clrMapOvr>
  <mc:AlternateContent xmlns:mc="http://schemas.openxmlformats.org/markup-compatibility/2006" xmlns:p14="http://schemas.microsoft.com/office/powerpoint/2010/main">
    <mc:Choice Requires="p14">
      <p:transition spd="slow" p14:dur="2000" advTm="30565"/>
    </mc:Choice>
    <mc:Fallback xmlns="">
      <p:transition spd="slow" advTm="3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822960" y="286604"/>
            <a:ext cx="8321040" cy="1450757"/>
          </a:xfrm>
        </p:spPr>
        <p:txBody>
          <a:bodyPr/>
          <a:lstStyle/>
          <a:p>
            <a:r>
              <a:rPr lang="en-US" dirty="0"/>
              <a:t>Medical Statement Requirements</a:t>
            </a:r>
          </a:p>
        </p:txBody>
      </p:sp>
      <p:sp>
        <p:nvSpPr>
          <p:cNvPr id="18436" name="Rectangle 3"/>
          <p:cNvSpPr>
            <a:spLocks noGrp="1" noChangeArrowheads="1"/>
          </p:cNvSpPr>
          <p:nvPr>
            <p:ph idx="1"/>
          </p:nvPr>
        </p:nvSpPr>
        <p:spPr>
          <a:xfrm>
            <a:off x="822960" y="1905000"/>
            <a:ext cx="8016240" cy="4067555"/>
          </a:xfrm>
        </p:spPr>
        <p:txBody>
          <a:bodyPr>
            <a:normAutofit fontScale="40000" lnSpcReduction="20000"/>
          </a:bodyPr>
          <a:lstStyle/>
          <a:p>
            <a:pPr marL="0" indent="0">
              <a:buNone/>
            </a:pPr>
            <a:endParaRPr lang="en-US" dirty="0"/>
          </a:p>
          <a:p>
            <a:r>
              <a:rPr lang="en-US" sz="5900" dirty="0"/>
              <a:t>Statement provides sufficient information about impairment, how it restricts diet, and how to accommodate condition</a:t>
            </a:r>
          </a:p>
          <a:p>
            <a:r>
              <a:rPr lang="en-US" sz="5900" dirty="0"/>
              <a:t>Cannot request medical records/charts</a:t>
            </a:r>
          </a:p>
          <a:p>
            <a:r>
              <a:rPr lang="en-US" sz="5900" dirty="0"/>
              <a:t>Seek clarification if inadequate or unclear</a:t>
            </a:r>
          </a:p>
          <a:p>
            <a:r>
              <a:rPr lang="en-US" sz="5900" dirty="0"/>
              <a:t>Clarification should not unnecessarily delay modification – it could be characterized as harassment/denial </a:t>
            </a:r>
          </a:p>
          <a:p>
            <a:r>
              <a:rPr lang="en-US" sz="5900" dirty="0"/>
              <a:t>Medical Statement may be requested, but is not required for, substitutions within meal pattern requirements</a:t>
            </a:r>
          </a:p>
          <a:p>
            <a:endParaRPr lang="en-US" sz="5900" dirty="0"/>
          </a:p>
          <a:p>
            <a:endParaRPr lang="en-US" dirty="0"/>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26</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71934928"/>
      </p:ext>
    </p:extLst>
  </p:cSld>
  <p:clrMapOvr>
    <a:masterClrMapping/>
  </p:clrMapOvr>
  <mc:AlternateContent xmlns:mc="http://schemas.openxmlformats.org/markup-compatibility/2006" xmlns:p14="http://schemas.microsoft.com/office/powerpoint/2010/main">
    <mc:Choice Requires="p14">
      <p:transition spd="slow" p14:dur="2000" advTm="44831"/>
    </mc:Choice>
    <mc:Fallback xmlns="">
      <p:transition spd="slow" advTm="4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8168640" cy="1450757"/>
          </a:xfrm>
        </p:spPr>
        <p:txBody>
          <a:bodyPr/>
          <a:lstStyle/>
          <a:p>
            <a:r>
              <a:rPr lang="en-US" dirty="0"/>
              <a:t>Medical Statement Components</a:t>
            </a:r>
          </a:p>
        </p:txBody>
      </p:sp>
      <p:sp>
        <p:nvSpPr>
          <p:cNvPr id="5" name="Text Placeholder 4"/>
          <p:cNvSpPr>
            <a:spLocks noGrp="1"/>
          </p:cNvSpPr>
          <p:nvPr>
            <p:ph type="body" idx="1"/>
          </p:nvPr>
        </p:nvSpPr>
        <p:spPr/>
        <p:txBody>
          <a:bodyPr/>
          <a:lstStyle/>
          <a:p>
            <a:r>
              <a:rPr lang="en-US" dirty="0"/>
              <a:t>Accommodate a Food Allergy</a:t>
            </a:r>
          </a:p>
        </p:txBody>
      </p:sp>
      <p:sp>
        <p:nvSpPr>
          <p:cNvPr id="6" name="Content Placeholder 5"/>
          <p:cNvSpPr>
            <a:spLocks noGrp="1"/>
          </p:cNvSpPr>
          <p:nvPr>
            <p:ph sz="half" idx="2"/>
          </p:nvPr>
        </p:nvSpPr>
        <p:spPr/>
        <p:txBody>
          <a:bodyPr>
            <a:normAutofit/>
          </a:bodyPr>
          <a:lstStyle/>
          <a:p>
            <a:pPr lvl="1"/>
            <a:r>
              <a:rPr lang="en-US" sz="2400" dirty="0"/>
              <a:t>The food to be avoided (allergen)</a:t>
            </a:r>
          </a:p>
          <a:p>
            <a:pPr lvl="1"/>
            <a:r>
              <a:rPr lang="en-US" sz="2400" dirty="0"/>
              <a:t>Brief explanation of how exposure to the food affects the child</a:t>
            </a:r>
          </a:p>
          <a:p>
            <a:pPr lvl="1"/>
            <a:r>
              <a:rPr lang="en-US" sz="2400" dirty="0"/>
              <a:t>Recommended substitute(s)* </a:t>
            </a:r>
          </a:p>
          <a:p>
            <a:endParaRPr lang="en-US" dirty="0"/>
          </a:p>
        </p:txBody>
      </p:sp>
      <p:sp>
        <p:nvSpPr>
          <p:cNvPr id="7" name="Text Placeholder 6"/>
          <p:cNvSpPr>
            <a:spLocks noGrp="1"/>
          </p:cNvSpPr>
          <p:nvPr>
            <p:ph type="body" sz="quarter" idx="3"/>
          </p:nvPr>
        </p:nvSpPr>
        <p:spPr/>
        <p:txBody>
          <a:bodyPr/>
          <a:lstStyle/>
          <a:p>
            <a:r>
              <a:rPr lang="en-US" dirty="0"/>
              <a:t>Other disabilities</a:t>
            </a:r>
          </a:p>
          <a:p>
            <a:endParaRPr lang="en-US" dirty="0"/>
          </a:p>
        </p:txBody>
      </p:sp>
      <p:sp>
        <p:nvSpPr>
          <p:cNvPr id="8" name="Content Placeholder 7"/>
          <p:cNvSpPr>
            <a:spLocks noGrp="1"/>
          </p:cNvSpPr>
          <p:nvPr>
            <p:ph sz="quarter" idx="4"/>
          </p:nvPr>
        </p:nvSpPr>
        <p:spPr/>
        <p:txBody>
          <a:bodyPr/>
          <a:lstStyle/>
          <a:p>
            <a:pPr lvl="1"/>
            <a:r>
              <a:rPr lang="en-US" sz="2400" dirty="0"/>
              <a:t>The existence of an impairment</a:t>
            </a:r>
          </a:p>
          <a:p>
            <a:pPr lvl="1"/>
            <a:r>
              <a:rPr lang="en-US" sz="2400" dirty="0"/>
              <a:t>The way he impairment impacts the student</a:t>
            </a:r>
          </a:p>
          <a:p>
            <a:pPr lvl="1"/>
            <a:r>
              <a:rPr lang="en-US" sz="2400" dirty="0"/>
              <a:t>The modification needed</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8253077"/>
      </p:ext>
    </p:extLst>
  </p:cSld>
  <p:clrMapOvr>
    <a:masterClrMapping/>
  </p:clrMapOvr>
  <mc:AlternateContent xmlns:mc="http://schemas.openxmlformats.org/markup-compatibility/2006" xmlns:p14="http://schemas.microsoft.com/office/powerpoint/2010/main">
    <mc:Choice Requires="p14">
      <p:transition spd="slow" p14:dur="2000" advTm="39384"/>
    </mc:Choice>
    <mc:Fallback xmlns="">
      <p:transition spd="slow" advTm="3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86604"/>
            <a:ext cx="8534400" cy="1450757"/>
          </a:xfrm>
        </p:spPr>
        <p:txBody>
          <a:bodyPr>
            <a:normAutofit/>
          </a:bodyPr>
          <a:lstStyle/>
          <a:p>
            <a:r>
              <a:rPr lang="en-US" sz="4400" dirty="0"/>
              <a:t>When is a Medical Statement Needed</a:t>
            </a:r>
          </a:p>
        </p:txBody>
      </p:sp>
      <p:sp>
        <p:nvSpPr>
          <p:cNvPr id="7" name="Content Placeholder 6"/>
          <p:cNvSpPr>
            <a:spLocks noGrp="1"/>
          </p:cNvSpPr>
          <p:nvPr>
            <p:ph idx="1"/>
          </p:nvPr>
        </p:nvSpPr>
        <p:spPr/>
        <p:txBody>
          <a:bodyPr/>
          <a:lstStyle/>
          <a:p>
            <a:r>
              <a:rPr lang="en-US" sz="2800" dirty="0"/>
              <a:t>Any modification that does not meet reimbursable meal pattern requirements. </a:t>
            </a:r>
          </a:p>
          <a:p>
            <a:r>
              <a:rPr lang="en-US" sz="2800" dirty="0"/>
              <a:t>Though not required by USDA, it is advisable to document a child’s special dietary need, even if it can be accommodated within meal pattern requirements (e.g., a strawberry allergy)</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58519287"/>
      </p:ext>
    </p:extLst>
  </p:cSld>
  <p:clrMapOvr>
    <a:masterClrMapping/>
  </p:clrMapOvr>
  <mc:AlternateContent xmlns:mc="http://schemas.openxmlformats.org/markup-compatibility/2006" xmlns:p14="http://schemas.microsoft.com/office/powerpoint/2010/main">
    <mc:Choice Requires="p14">
      <p:transition spd="slow" p14:dur="2000" advTm="18883"/>
    </mc:Choice>
    <mc:Fallback xmlns="">
      <p:transition spd="slow" advTm="1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dirty="0"/>
              <a:t>Implementation &amp; Compliance</a:t>
            </a:r>
          </a:p>
        </p:txBody>
      </p:sp>
      <p:sp>
        <p:nvSpPr>
          <p:cNvPr id="18436" name="Rectangle 3"/>
          <p:cNvSpPr>
            <a:spLocks noGrp="1" noChangeArrowheads="1"/>
          </p:cNvSpPr>
          <p:nvPr>
            <p:ph idx="1"/>
          </p:nvPr>
        </p:nvSpPr>
        <p:spPr>
          <a:xfrm>
            <a:off x="482424" y="1905000"/>
            <a:ext cx="8224872" cy="3762755"/>
          </a:xfrm>
        </p:spPr>
        <p:txBody>
          <a:bodyPr>
            <a:normAutofit lnSpcReduction="10000"/>
          </a:bodyPr>
          <a:lstStyle/>
          <a:p>
            <a:pPr marL="514350" indent="-514350">
              <a:buFont typeface="+mj-lt"/>
              <a:buAutoNum type="arabicPeriod"/>
            </a:pPr>
            <a:r>
              <a:rPr lang="en-US" sz="2400" dirty="0"/>
              <a:t>Develop procedures for parents/guardians to request reasonable modifications</a:t>
            </a:r>
          </a:p>
          <a:p>
            <a:pPr marL="514350" indent="-514350">
              <a:buFont typeface="+mj-lt"/>
              <a:buAutoNum type="arabicPeriod"/>
            </a:pPr>
            <a:r>
              <a:rPr lang="en-US" sz="2400" dirty="0"/>
              <a:t>Train school and food service staff on reasonable modification procedures and legal requirements</a:t>
            </a:r>
          </a:p>
          <a:p>
            <a:pPr marL="514350" indent="-514350">
              <a:buFont typeface="+mj-lt"/>
              <a:buAutoNum type="arabicPeriod"/>
            </a:pPr>
            <a:r>
              <a:rPr lang="en-US" sz="2400" dirty="0"/>
              <a:t>Appoint a 504 Coordinator to ensure compliance</a:t>
            </a:r>
          </a:p>
          <a:p>
            <a:pPr marL="514350" indent="-514350">
              <a:buFont typeface="+mj-lt"/>
              <a:buAutoNum type="arabicPeriod"/>
            </a:pPr>
            <a:r>
              <a:rPr lang="en-US" sz="2400" dirty="0"/>
              <a:t>*Assemble a Team to implement guidelines and render decisions on modification requests</a:t>
            </a:r>
          </a:p>
          <a:p>
            <a:endParaRPr lang="en-US" dirty="0"/>
          </a:p>
          <a:p>
            <a:pPr marL="0" indent="0">
              <a:buNone/>
            </a:pPr>
            <a:r>
              <a:rPr lang="en-US" sz="2000" i="1" dirty="0"/>
              <a:t>*Recommended</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29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57219023"/>
      </p:ext>
    </p:extLst>
  </p:cSld>
  <p:clrMapOvr>
    <a:masterClrMapping/>
  </p:clrMapOvr>
  <mc:AlternateContent xmlns:mc="http://schemas.openxmlformats.org/markup-compatibility/2006" xmlns:p14="http://schemas.microsoft.com/office/powerpoint/2010/main">
    <mc:Choice Requires="p14">
      <p:transition spd="slow" p14:dur="2000" advTm="24926"/>
    </mc:Choice>
    <mc:Fallback xmlns="">
      <p:transition spd="slow" advTm="2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86604"/>
            <a:ext cx="8321040" cy="1450757"/>
          </a:xfrm>
        </p:spPr>
        <p:txBody>
          <a:bodyPr/>
          <a:lstStyle/>
          <a:p>
            <a:r>
              <a:rPr lang="en-US" dirty="0"/>
              <a:t>Civil Rights Program Authorities </a:t>
            </a:r>
          </a:p>
        </p:txBody>
      </p:sp>
      <p:sp>
        <p:nvSpPr>
          <p:cNvPr id="5" name="Content Placeholder 4"/>
          <p:cNvSpPr>
            <a:spLocks noGrp="1"/>
          </p:cNvSpPr>
          <p:nvPr>
            <p:ph idx="1"/>
          </p:nvPr>
        </p:nvSpPr>
        <p:spPr/>
        <p:txBody>
          <a:bodyPr>
            <a:normAutofit/>
          </a:bodyPr>
          <a:lstStyle/>
          <a:p>
            <a:r>
              <a:rPr lang="en-US" sz="2800" dirty="0"/>
              <a:t>7 Parts 15, 15a, 15b and 15c</a:t>
            </a:r>
          </a:p>
          <a:p>
            <a:r>
              <a:rPr lang="en-US" sz="2800" dirty="0"/>
              <a:t>Executive Orders  12250  &amp; 13166</a:t>
            </a:r>
          </a:p>
          <a:p>
            <a:r>
              <a:rPr lang="en-US" sz="2800" dirty="0"/>
              <a:t>28 CFR Parts 35, 41, and 42</a:t>
            </a:r>
          </a:p>
          <a:p>
            <a:r>
              <a:rPr lang="en-US" sz="2800" dirty="0"/>
              <a:t>USDA Departmental Regulation 4330-2</a:t>
            </a:r>
          </a:p>
          <a:p>
            <a:r>
              <a:rPr lang="en-US" sz="2800" dirty="0"/>
              <a:t>USDA LEP Policy Guidance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5520780"/>
      </p:ext>
    </p:extLst>
  </p:cSld>
  <p:clrMapOvr>
    <a:masterClrMapping/>
  </p:clrMapOvr>
  <mc:AlternateContent xmlns:mc="http://schemas.openxmlformats.org/markup-compatibility/2006" xmlns:p14="http://schemas.microsoft.com/office/powerpoint/2010/main">
    <mc:Choice Requires="p14">
      <p:transition spd="slow" p14:dur="2000" advTm="42813"/>
    </mc:Choice>
    <mc:Fallback xmlns="">
      <p:transition spd="slow" advTm="4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504 Coordinator</a:t>
            </a:r>
          </a:p>
        </p:txBody>
      </p:sp>
      <p:sp>
        <p:nvSpPr>
          <p:cNvPr id="3" name="Content Placeholder 2"/>
          <p:cNvSpPr>
            <a:spLocks noGrp="1"/>
          </p:cNvSpPr>
          <p:nvPr>
            <p:ph idx="1"/>
          </p:nvPr>
        </p:nvSpPr>
        <p:spPr>
          <a:xfrm>
            <a:off x="850669" y="1737361"/>
            <a:ext cx="7836131" cy="4219955"/>
          </a:xfrm>
        </p:spPr>
        <p:txBody>
          <a:bodyPr>
            <a:normAutofit/>
          </a:bodyPr>
          <a:lstStyle/>
          <a:p>
            <a:r>
              <a:rPr lang="en-US" sz="2600" dirty="0"/>
              <a:t>Section 504 of the Rehabilitation Act requires that program operators with 15 or more employees designate a 504 Coordinator.</a:t>
            </a:r>
          </a:p>
          <a:p>
            <a:pPr lvl="1"/>
            <a:r>
              <a:rPr lang="en-US" sz="2400" dirty="0"/>
              <a:t>Some school districts may have one, others may rely on the Special Education Director</a:t>
            </a:r>
          </a:p>
          <a:p>
            <a:pPr lvl="1"/>
            <a:r>
              <a:rPr lang="en-US" sz="2400" dirty="0"/>
              <a:t>CACFP and SFSP Programs with 15 or more staff will need to designate a staff person</a:t>
            </a:r>
          </a:p>
          <a:p>
            <a:endParaRPr lang="en-US" dirty="0"/>
          </a:p>
        </p:txBody>
      </p:sp>
      <p:sp>
        <p:nvSpPr>
          <p:cNvPr id="4" name="Slide Number Placeholder 3"/>
          <p:cNvSpPr>
            <a:spLocks noGrp="1"/>
          </p:cNvSpPr>
          <p:nvPr>
            <p:ph type="sldNum" sz="quarter" idx="12"/>
          </p:nvPr>
        </p:nvSpPr>
        <p:spPr/>
        <p:txBody>
          <a:bodyPr/>
          <a:lstStyle/>
          <a:p>
            <a:pPr>
              <a:defRPr/>
            </a:pPr>
            <a:fld id="{47E394F6-A0B4-42E2-95F4-25100D3EAD03}" type="slidenum">
              <a:rPr lang="en-US" smtClean="0"/>
              <a:pPr>
                <a:defRPr/>
              </a:pPr>
              <a:t>30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7797081"/>
      </p:ext>
    </p:extLst>
  </p:cSld>
  <p:clrMapOvr>
    <a:masterClrMapping/>
  </p:clrMapOvr>
  <mc:AlternateContent xmlns:mc="http://schemas.openxmlformats.org/markup-compatibility/2006" xmlns:p14="http://schemas.microsoft.com/office/powerpoint/2010/main">
    <mc:Choice Requires="p14">
      <p:transition spd="slow" p14:dur="2000" advTm="29521"/>
    </mc:Choice>
    <mc:Fallback xmlns="">
      <p:transition spd="slow" advTm="2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br>
              <a:rPr lang="en-US" dirty="0"/>
            </a:br>
            <a:r>
              <a:rPr lang="en-US" dirty="0"/>
              <a:t>Procedural Safeguards</a:t>
            </a:r>
          </a:p>
        </p:txBody>
      </p:sp>
      <p:sp>
        <p:nvSpPr>
          <p:cNvPr id="2" name="Content Placeholder 1"/>
          <p:cNvSpPr>
            <a:spLocks noGrp="1"/>
          </p:cNvSpPr>
          <p:nvPr>
            <p:ph idx="1"/>
          </p:nvPr>
        </p:nvSpPr>
        <p:spPr>
          <a:xfrm>
            <a:off x="822960" y="1737361"/>
            <a:ext cx="7920071" cy="4219955"/>
          </a:xfrm>
        </p:spPr>
        <p:txBody>
          <a:bodyPr>
            <a:normAutofit fontScale="77500" lnSpcReduction="20000"/>
          </a:bodyPr>
          <a:lstStyle/>
          <a:p>
            <a:r>
              <a:rPr lang="en-US" sz="3400" dirty="0"/>
              <a:t>Provide Notice of -</a:t>
            </a:r>
          </a:p>
          <a:p>
            <a:pPr lvl="1"/>
            <a:r>
              <a:rPr lang="en-US" sz="3400" dirty="0"/>
              <a:t>Process for requesting modification</a:t>
            </a:r>
          </a:p>
          <a:p>
            <a:pPr lvl="1"/>
            <a:r>
              <a:rPr lang="en-US" sz="3400" dirty="0"/>
              <a:t>Decision in writing</a:t>
            </a:r>
          </a:p>
          <a:p>
            <a:pPr lvl="1"/>
            <a:r>
              <a:rPr lang="en-US" sz="3400" dirty="0"/>
              <a:t>Procedural rights</a:t>
            </a:r>
          </a:p>
          <a:p>
            <a:r>
              <a:rPr lang="en-US" sz="3400" dirty="0"/>
              <a:t>Opportunity to examine the record and file a grievance;</a:t>
            </a:r>
          </a:p>
          <a:p>
            <a:r>
              <a:rPr lang="en-US" sz="3400" dirty="0"/>
              <a:t>An impartial hearing with parental participation and legal representation (if desired); and</a:t>
            </a:r>
          </a:p>
          <a:p>
            <a:r>
              <a:rPr lang="en-US" sz="3400" dirty="0"/>
              <a:t>A review procedure (avenue for appeal). </a:t>
            </a:r>
          </a:p>
          <a:p>
            <a:pPr marL="0" indent="0">
              <a:buNone/>
            </a:pPr>
            <a:endParaRPr lang="en-US" sz="3100" dirty="0"/>
          </a:p>
          <a:p>
            <a:pPr marL="0" indent="0">
              <a:buNone/>
            </a:pPr>
            <a:r>
              <a:rPr lang="en-US" sz="3200" dirty="0"/>
              <a:t>* A sample grievance procedure is available on our web page</a:t>
            </a:r>
          </a:p>
          <a:p>
            <a:endParaRPr lang="en-US" dirty="0"/>
          </a:p>
        </p:txBody>
      </p:sp>
      <p:sp>
        <p:nvSpPr>
          <p:cNvPr id="3" name="Slide Number Placeholder 2"/>
          <p:cNvSpPr>
            <a:spLocks noGrp="1"/>
          </p:cNvSpPr>
          <p:nvPr>
            <p:ph type="sldNum" sz="quarter" idx="12"/>
          </p:nvPr>
        </p:nvSpPr>
        <p:spPr/>
        <p:txBody>
          <a:bodyPr/>
          <a:lstStyle/>
          <a:p>
            <a:fld id="{47E394F6-A0B4-42E2-95F4-25100D3EAD03}" type="slidenum">
              <a:rPr lang="en-US" smtClean="0"/>
              <a:pPr/>
              <a:t>31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59060446"/>
      </p:ext>
    </p:extLst>
  </p:cSld>
  <p:clrMapOvr>
    <a:masterClrMapping/>
  </p:clrMapOvr>
  <mc:AlternateContent xmlns:mc="http://schemas.openxmlformats.org/markup-compatibility/2006" xmlns:p14="http://schemas.microsoft.com/office/powerpoint/2010/main">
    <mc:Choice Requires="p14">
      <p:transition spd="slow" p14:dur="2000" advTm="33655"/>
    </mc:Choice>
    <mc:Fallback xmlns="">
      <p:transition spd="slow" advTm="3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 Placeholder 4"/>
          <p:cNvSpPr>
            <a:spLocks noGrp="1"/>
          </p:cNvSpPr>
          <p:nvPr>
            <p:ph type="body" idx="1"/>
          </p:nvPr>
        </p:nvSpPr>
        <p:spPr/>
        <p:txBody>
          <a:bodyPr/>
          <a:lstStyle/>
          <a:p>
            <a:r>
              <a:rPr lang="en-US" dirty="0"/>
              <a:t>Civil Rights:  Programmatic Requirements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60898048"/>
      </p:ext>
    </p:extLst>
  </p:cSld>
  <p:clrMapOvr>
    <a:masterClrMapping/>
  </p:clrMapOvr>
  <mc:AlternateContent xmlns:mc="http://schemas.openxmlformats.org/markup-compatibility/2006" xmlns:p14="http://schemas.microsoft.com/office/powerpoint/2010/main">
    <mc:Choice Requires="p14">
      <p:transition spd="slow" p14:dur="2000" advTm="6134"/>
    </mc:Choice>
    <mc:Fallback xmlns="">
      <p:transition spd="slow" advTm="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Assurances</a:t>
            </a:r>
          </a:p>
        </p:txBody>
      </p:sp>
      <p:sp>
        <p:nvSpPr>
          <p:cNvPr id="2" name="Content Placeholder 1"/>
          <p:cNvSpPr>
            <a:spLocks noGrp="1"/>
          </p:cNvSpPr>
          <p:nvPr>
            <p:ph idx="1"/>
          </p:nvPr>
        </p:nvSpPr>
        <p:spPr>
          <a:xfrm>
            <a:off x="457200" y="1737361"/>
            <a:ext cx="8229600" cy="4511039"/>
          </a:xfrm>
        </p:spPr>
        <p:txBody>
          <a:bodyPr>
            <a:normAutofit/>
          </a:bodyPr>
          <a:lstStyle/>
          <a:p>
            <a:r>
              <a:rPr lang="en-US" sz="2400" dirty="0">
                <a:latin typeface="Arial" charset="0"/>
              </a:rPr>
              <a:t>Programs will operate in compliance with all non-discrimination laws, regulations, instructions, policies and guidelines. </a:t>
            </a:r>
          </a:p>
          <a:p>
            <a:r>
              <a:rPr lang="en-US" sz="2400" dirty="0">
                <a:latin typeface="Arial" charset="0"/>
              </a:rPr>
              <a:t>A civil rights assurance is incorporated in the permanent agreements between State agencies and sponsors.</a:t>
            </a:r>
          </a:p>
          <a:p>
            <a:r>
              <a:rPr lang="en-US" sz="2400" dirty="0">
                <a:latin typeface="Arial" charset="0"/>
              </a:rPr>
              <a:t>All programs who sign with unaffiliated sites (primarily CACFP and SFSP) will also incorporate the Civil Rights assurance in their agreements.</a:t>
            </a:r>
          </a:p>
          <a:p>
            <a:r>
              <a:rPr lang="en-US" sz="2400" dirty="0">
                <a:latin typeface="Arial" pitchFamily="34" charset="0"/>
                <a:cs typeface="Arial" pitchFamily="34" charset="0"/>
              </a:rPr>
              <a:t>Vendors must serve all persons in compliance with CR requirements &amp; ensure that program participants treated the same as other customers</a:t>
            </a:r>
            <a:r>
              <a:rPr lang="en-US" dirty="0">
                <a:latin typeface="Arial" pitchFamily="34" charset="0"/>
                <a:cs typeface="Arial" pitchFamily="34" charset="0"/>
              </a:rPr>
              <a:t>. </a:t>
            </a:r>
            <a:r>
              <a:rPr lang="en-US" dirty="0">
                <a:latin typeface="Arial" charset="0"/>
              </a:rPr>
              <a:t>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290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Assurances</a:t>
            </a:r>
          </a:p>
        </p:txBody>
      </p:sp>
      <p:sp>
        <p:nvSpPr>
          <p:cNvPr id="3" name="Content Placeholder 2"/>
          <p:cNvSpPr>
            <a:spLocks noGrp="1"/>
          </p:cNvSpPr>
          <p:nvPr>
            <p:ph idx="1"/>
          </p:nvPr>
        </p:nvSpPr>
        <p:spPr/>
        <p:txBody>
          <a:bodyPr>
            <a:normAutofit/>
          </a:bodyPr>
          <a:lstStyle/>
          <a:p>
            <a:r>
              <a:rPr lang="en-US" sz="2400" dirty="0"/>
              <a:t>See FNS Instruction 113-1 and FNS-74 for Program specific assurance language.</a:t>
            </a:r>
          </a:p>
          <a:p>
            <a:r>
              <a:rPr lang="en-US" sz="2400" dirty="0"/>
              <a:t>These assurances are binding on the program applicant and its successors, transferees, and assignees, as long as they receive assistance or retain possession of any assistance from USDA.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59700010"/>
      </p:ext>
    </p:extLst>
  </p:cSld>
  <p:clrMapOvr>
    <a:masterClrMapping/>
  </p:clrMapOvr>
  <mc:AlternateContent xmlns:mc="http://schemas.openxmlformats.org/markup-compatibility/2006" xmlns:p14="http://schemas.microsoft.com/office/powerpoint/2010/main">
    <mc:Choice Requires="p14">
      <p:transition spd="slow" p14:dur="2000" advTm="18839"/>
    </mc:Choice>
    <mc:Fallback xmlns="">
      <p:transition spd="slow" advTm="1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Notification	</a:t>
            </a:r>
          </a:p>
        </p:txBody>
      </p:sp>
      <p:sp>
        <p:nvSpPr>
          <p:cNvPr id="3" name="Content Placeholder 2"/>
          <p:cNvSpPr>
            <a:spLocks noGrp="1"/>
          </p:cNvSpPr>
          <p:nvPr>
            <p:ph idx="1"/>
          </p:nvPr>
        </p:nvSpPr>
        <p:spPr>
          <a:xfrm>
            <a:off x="822959" y="1845734"/>
            <a:ext cx="8168641" cy="4478866"/>
          </a:xfrm>
        </p:spPr>
        <p:txBody>
          <a:bodyPr>
            <a:normAutofit/>
          </a:bodyPr>
          <a:lstStyle/>
          <a:p>
            <a:r>
              <a:rPr lang="en-US" sz="2400" dirty="0"/>
              <a:t>All FNS assistance programs must include a public notification system.</a:t>
            </a:r>
          </a:p>
          <a:p>
            <a:pPr lvl="1"/>
            <a:r>
              <a:rPr lang="en-US" sz="2200" dirty="0"/>
              <a:t>Program Availability:  Informs applicants, participants, and potentially eligible persons of their program rights and responsibilities, and the steps necessary for participation.</a:t>
            </a:r>
          </a:p>
          <a:p>
            <a:pPr lvl="1"/>
            <a:r>
              <a:rPr lang="en-US" sz="2200" dirty="0"/>
              <a:t>Complaint Information:  Advises applicants and participants at the service delivery point of their right to file a complaint, how to file a complaint, and the complain procedures.</a:t>
            </a:r>
          </a:p>
          <a:p>
            <a:pPr lvl="1"/>
            <a:r>
              <a:rPr lang="en-US" sz="2200" dirty="0"/>
              <a:t>Nondiscrimination Statement:  All information materials and sources, including web sites, used by state agencies, local agencies, and other subrecipients to inform the public about FNS programs must contain a discrimination statement.  </a:t>
            </a:r>
          </a:p>
          <a:p>
            <a:pPr lvl="1"/>
            <a:endParaRPr lang="en-US" sz="2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1128407"/>
      </p:ext>
    </p:extLst>
  </p:cSld>
  <p:clrMapOvr>
    <a:masterClrMapping/>
  </p:clrMapOvr>
  <mc:AlternateContent xmlns:mc="http://schemas.openxmlformats.org/markup-compatibility/2006" xmlns:p14="http://schemas.microsoft.com/office/powerpoint/2010/main">
    <mc:Choice Requires="p14">
      <p:transition spd="slow" p14:dur="2000" advTm="56476"/>
    </mc:Choice>
    <mc:Fallback xmlns="">
      <p:transition spd="slow" advTm="5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Notification</a:t>
            </a:r>
          </a:p>
        </p:txBody>
      </p:sp>
      <p:sp>
        <p:nvSpPr>
          <p:cNvPr id="3" name="Content Placeholder 2"/>
          <p:cNvSpPr>
            <a:spLocks noGrp="1"/>
          </p:cNvSpPr>
          <p:nvPr>
            <p:ph idx="1"/>
          </p:nvPr>
        </p:nvSpPr>
        <p:spPr>
          <a:xfrm>
            <a:off x="822959" y="1845734"/>
            <a:ext cx="8092441" cy="4478866"/>
          </a:xfrm>
        </p:spPr>
        <p:txBody>
          <a:bodyPr>
            <a:normAutofit/>
          </a:bodyPr>
          <a:lstStyle/>
          <a:p>
            <a:r>
              <a:rPr lang="en-US" sz="2200" dirty="0"/>
              <a:t>State agencies and subrecipients must:</a:t>
            </a:r>
          </a:p>
          <a:p>
            <a:pPr>
              <a:buFont typeface="Arial" panose="020B0604020202020204" pitchFamily="34" charset="0"/>
              <a:buChar char="•"/>
            </a:pPr>
            <a:r>
              <a:rPr lang="en-US" sz="2200" dirty="0"/>
              <a:t>Make program information available to the public upon request</a:t>
            </a:r>
          </a:p>
          <a:p>
            <a:pPr>
              <a:buFont typeface="Arial" panose="020B0604020202020204" pitchFamily="34" charset="0"/>
              <a:buChar char="•"/>
            </a:pPr>
            <a:r>
              <a:rPr lang="en-US" sz="2200" dirty="0"/>
              <a:t>Prominently display the “and Justice for All” poster</a:t>
            </a:r>
          </a:p>
          <a:p>
            <a:pPr>
              <a:buFont typeface="Arial" panose="020B0604020202020204" pitchFamily="34" charset="0"/>
              <a:buChar char="•"/>
            </a:pPr>
            <a:r>
              <a:rPr lang="en-US" sz="2200" dirty="0"/>
              <a:t>Information potentially eligible persons, applicants, participants, and grassroots organizations of programs or changes in programs</a:t>
            </a:r>
          </a:p>
          <a:p>
            <a:pPr>
              <a:buFont typeface="Arial" panose="020B0604020202020204" pitchFamily="34" charset="0"/>
              <a:buChar char="•"/>
            </a:pPr>
            <a:r>
              <a:rPr lang="en-US" sz="2200" dirty="0"/>
              <a:t>Covey the message of equal opportunity in all photos and other graphics that are used to provide program or program-related information</a:t>
            </a:r>
          </a:p>
          <a:p>
            <a:pPr>
              <a:buFont typeface="Arial" panose="020B0604020202020204" pitchFamily="34" charset="0"/>
              <a:buChar char="•"/>
            </a:pPr>
            <a:r>
              <a:rPr lang="en-US" sz="2200" dirty="0"/>
              <a:t>Provide appropriate information in alternative formats for persons with disabilities and in the appropriate language(s) for LEP persons.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5702383"/>
      </p:ext>
    </p:extLst>
  </p:cSld>
  <p:clrMapOvr>
    <a:masterClrMapping/>
  </p:clrMapOvr>
  <mc:AlternateContent xmlns:mc="http://schemas.openxmlformats.org/markup-compatibility/2006" xmlns:p14="http://schemas.microsoft.com/office/powerpoint/2010/main">
    <mc:Choice Requires="p14">
      <p:transition spd="slow" p14:dur="2000" advTm="36644"/>
    </mc:Choice>
    <mc:Fallback xmlns="">
      <p:transition spd="slow" advTm="3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Non-discrimination Statement</a:t>
            </a:r>
          </a:p>
        </p:txBody>
      </p:sp>
      <p:sp>
        <p:nvSpPr>
          <p:cNvPr id="2" name="Content Placeholder 1"/>
          <p:cNvSpPr>
            <a:spLocks noGrp="1"/>
          </p:cNvSpPr>
          <p:nvPr>
            <p:ph idx="1"/>
          </p:nvPr>
        </p:nvSpPr>
        <p:spPr/>
        <p:txBody>
          <a:bodyPr>
            <a:normAutofit fontScale="47500" lnSpcReduction="20000"/>
          </a:bodyPr>
          <a:lstStyle/>
          <a:p>
            <a:pPr marL="109728" indent="0">
              <a:buNone/>
            </a:pPr>
            <a:r>
              <a:rPr lang="en-US" sz="25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p>
          <a:p>
            <a:pPr marL="109728" indent="0">
              <a:buNone/>
            </a:pPr>
            <a:r>
              <a:rPr lang="en-US" sz="2500"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 </a:t>
            </a:r>
          </a:p>
          <a:p>
            <a:pPr marL="109728" indent="0">
              <a:buNone/>
            </a:pPr>
            <a:r>
              <a:rPr lang="en-US" sz="2500" dirty="0"/>
              <a:t>To file a program complaint of discrimination, complete the </a:t>
            </a:r>
            <a:r>
              <a:rPr lang="en-US" sz="2500" dirty="0">
                <a:hlinkClick r:id="rId5" tooltip="You are leaving DEED website"/>
              </a:rPr>
              <a:t>USDA Program Discrimination Complaint Form, (AD-3027)</a:t>
            </a:r>
            <a:r>
              <a:rPr lang="en-US" sz="2500" dirty="0"/>
              <a:t> online and at any USDA office, or write a letter addressed to USDA and provide in the letter all of the information requested in the form. To request a copy of the complaint form, call (866) 632-9992. Submit your completed form or letter to USDA by: </a:t>
            </a:r>
          </a:p>
          <a:p>
            <a:pPr marL="109728" indent="0">
              <a:buNone/>
            </a:pPr>
            <a:r>
              <a:rPr lang="en-US" sz="2500" dirty="0"/>
              <a:t>1. mail: U.S. Department of Agriculture</a:t>
            </a:r>
            <a:br>
              <a:rPr lang="en-US" sz="2500" dirty="0"/>
            </a:br>
            <a:r>
              <a:rPr lang="en-US" sz="2500" dirty="0"/>
              <a:t>Office of the Assistant Secretary for Civil Rights </a:t>
            </a:r>
            <a:br>
              <a:rPr lang="en-US" sz="2500" dirty="0"/>
            </a:br>
            <a:r>
              <a:rPr lang="en-US" sz="2500" dirty="0"/>
              <a:t>1400 Independence Avenue, SW </a:t>
            </a:r>
            <a:br>
              <a:rPr lang="en-US" sz="2500" dirty="0"/>
            </a:br>
            <a:r>
              <a:rPr lang="en-US" sz="2500" dirty="0"/>
              <a:t>Washington, D.C. 20250-9410; </a:t>
            </a:r>
          </a:p>
          <a:p>
            <a:pPr marL="109728" indent="0">
              <a:buNone/>
            </a:pPr>
            <a:r>
              <a:rPr lang="en-US" sz="2500" dirty="0"/>
              <a:t>2. fax: (202) 690-7442; or</a:t>
            </a:r>
          </a:p>
          <a:p>
            <a:pPr marL="109728" indent="0">
              <a:buNone/>
            </a:pPr>
            <a:r>
              <a:rPr lang="en-US" sz="2500" dirty="0"/>
              <a:t>3. email: </a:t>
            </a:r>
            <a:r>
              <a:rPr lang="en-US" sz="2500" dirty="0">
                <a:hlinkClick r:id="rId6"/>
              </a:rPr>
              <a:t>program.intake@usda.gov</a:t>
            </a:r>
            <a:endParaRPr lang="en-US" sz="2500" dirty="0"/>
          </a:p>
          <a:p>
            <a:pPr marL="109728" indent="0">
              <a:buNone/>
            </a:pPr>
            <a:r>
              <a:rPr lang="en-US" sz="2500" dirty="0"/>
              <a:t>This institution is an equal opportunity provider. </a:t>
            </a:r>
          </a:p>
          <a:p>
            <a:pPr>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advClick="0" advTm="16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Nondiscrimination Statement</a:t>
            </a:r>
          </a:p>
        </p:txBody>
      </p:sp>
      <p:sp>
        <p:nvSpPr>
          <p:cNvPr id="3" name="Content Placeholder 2"/>
          <p:cNvSpPr>
            <a:spLocks noGrp="1"/>
          </p:cNvSpPr>
          <p:nvPr>
            <p:ph idx="1"/>
          </p:nvPr>
        </p:nvSpPr>
        <p:spPr>
          <a:xfrm>
            <a:off x="822959" y="1845734"/>
            <a:ext cx="6644641" cy="4023360"/>
          </a:xfrm>
        </p:spPr>
        <p:txBody>
          <a:bodyPr/>
          <a:lstStyle/>
          <a:p>
            <a:r>
              <a:rPr lang="en-US" sz="2400" dirty="0"/>
              <a:t>At a minimum, the Nondiscrimination Statement should be on:</a:t>
            </a:r>
          </a:p>
          <a:p>
            <a:pPr>
              <a:buFont typeface="Arial" panose="020B0604020202020204" pitchFamily="34" charset="0"/>
              <a:buChar char="•"/>
            </a:pPr>
            <a:r>
              <a:rPr lang="en-US" sz="2200" dirty="0"/>
              <a:t>Application form(s)</a:t>
            </a:r>
          </a:p>
          <a:p>
            <a:pPr>
              <a:buFont typeface="Arial" panose="020B0604020202020204" pitchFamily="34" charset="0"/>
              <a:buChar char="•"/>
            </a:pPr>
            <a:r>
              <a:rPr lang="en-US" sz="2200" dirty="0"/>
              <a:t>Notification of eligibility or ineligibility</a:t>
            </a:r>
          </a:p>
          <a:p>
            <a:pPr>
              <a:buFont typeface="Arial" panose="020B0604020202020204" pitchFamily="34" charset="0"/>
              <a:buChar char="•"/>
            </a:pPr>
            <a:r>
              <a:rPr lang="en-US" sz="2200" dirty="0"/>
              <a:t>Notice of adverse action</a:t>
            </a:r>
          </a:p>
          <a:p>
            <a:pPr>
              <a:buFont typeface="Arial" panose="020B0604020202020204" pitchFamily="34" charset="0"/>
              <a:buChar char="•"/>
            </a:pPr>
            <a:r>
              <a:rPr lang="en-US" sz="2200" dirty="0"/>
              <a:t>Program web page</a:t>
            </a:r>
          </a:p>
          <a:p>
            <a:pPr>
              <a:buFont typeface="Arial" panose="020B0604020202020204" pitchFamily="34" charset="0"/>
              <a:buChar char="•"/>
            </a:pPr>
            <a:r>
              <a:rPr lang="en-US" sz="2200" dirty="0"/>
              <a:t>Public information including program literature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93556939"/>
      </p:ext>
    </p:extLst>
  </p:cSld>
  <p:clrMapOvr>
    <a:masterClrMapping/>
  </p:clrMapOvr>
  <mc:AlternateContent xmlns:mc="http://schemas.openxmlformats.org/markup-compatibility/2006" xmlns:p14="http://schemas.microsoft.com/office/powerpoint/2010/main">
    <mc:Choice Requires="p14">
      <p:transition spd="slow" p14:dur="2000" advTm="15872"/>
    </mc:Choice>
    <mc:Fallback xmlns="">
      <p:transition spd="slow" advTm="1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Too Long?</a:t>
            </a:r>
          </a:p>
        </p:txBody>
      </p:sp>
      <p:sp>
        <p:nvSpPr>
          <p:cNvPr id="2" name="Content Placeholder 1"/>
          <p:cNvSpPr>
            <a:spLocks noGrp="1"/>
          </p:cNvSpPr>
          <p:nvPr>
            <p:ph idx="1"/>
          </p:nvPr>
        </p:nvSpPr>
        <p:spPr/>
        <p:txBody>
          <a:bodyPr/>
          <a:lstStyle/>
          <a:p>
            <a:pPr>
              <a:buNone/>
            </a:pPr>
            <a:r>
              <a:rPr lang="en-US" sz="2400" dirty="0"/>
              <a:t> ‘This institution is an equal opportunity provider.’ </a:t>
            </a:r>
          </a:p>
          <a:p>
            <a:pPr algn="ctr">
              <a:buNone/>
            </a:pPr>
            <a:endParaRPr lang="en-US" sz="2400" dirty="0"/>
          </a:p>
          <a:p>
            <a:r>
              <a:rPr lang="en-US" sz="2400" dirty="0"/>
              <a:t>Must be in font size no smaller than the text in the document.</a:t>
            </a:r>
          </a:p>
          <a:p>
            <a:r>
              <a:rPr lang="en-US" sz="2400" dirty="0"/>
              <a:t>May </a:t>
            </a:r>
            <a:r>
              <a:rPr lang="en-US" sz="2400" b="1" u="sng" dirty="0"/>
              <a:t>not </a:t>
            </a:r>
            <a:r>
              <a:rPr lang="en-US" sz="2400" dirty="0"/>
              <a:t>substitute the word ‘institution’ for the name of the agency/school.</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7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Program Authority</a:t>
            </a:r>
          </a:p>
        </p:txBody>
      </p:sp>
      <p:sp>
        <p:nvSpPr>
          <p:cNvPr id="6" name="Content Placeholder 5"/>
          <p:cNvSpPr>
            <a:spLocks noGrp="1"/>
          </p:cNvSpPr>
          <p:nvPr>
            <p:ph idx="1"/>
          </p:nvPr>
        </p:nvSpPr>
        <p:spPr/>
        <p:txBody>
          <a:bodyPr>
            <a:normAutofit lnSpcReduction="10000"/>
          </a:bodyPr>
          <a:lstStyle/>
          <a:p>
            <a:r>
              <a:rPr lang="en-US" sz="2400" dirty="0"/>
              <a:t>7 CFR 210, 215, 220, 225, 226, 245, 250 and 251</a:t>
            </a:r>
          </a:p>
          <a:p>
            <a:r>
              <a:rPr lang="en-US" sz="2400" dirty="0"/>
              <a:t>Richard B Russell National School Lunch Act of 1946</a:t>
            </a:r>
          </a:p>
          <a:p>
            <a:r>
              <a:rPr lang="en-US" sz="2400" dirty="0"/>
              <a:t>Child Nutrition Act of 1966</a:t>
            </a:r>
          </a:p>
          <a:p>
            <a:r>
              <a:rPr lang="en-US" sz="2400" dirty="0"/>
              <a:t>FNS Instruction 113-1 </a:t>
            </a:r>
          </a:p>
          <a:p>
            <a:pPr lvl="1"/>
            <a:r>
              <a:rPr lang="en-US" dirty="0"/>
              <a:t>Appendix B for NSLP, SMP, SBP, CACFP, </a:t>
            </a:r>
          </a:p>
          <a:p>
            <a:pPr lvl="1"/>
            <a:r>
              <a:rPr lang="en-US" dirty="0"/>
              <a:t>Appendix C for USDA Foods, TEFAP, Disaster Feeding</a:t>
            </a:r>
          </a:p>
          <a:p>
            <a:r>
              <a:rPr lang="en-US" sz="2400" dirty="0"/>
              <a:t>Meal Modification Memos:</a:t>
            </a:r>
          </a:p>
          <a:p>
            <a:pPr lvl="1"/>
            <a:r>
              <a:rPr lang="en-US" dirty="0"/>
              <a:t>SP59-2016</a:t>
            </a:r>
          </a:p>
          <a:p>
            <a:pPr lvl="1"/>
            <a:r>
              <a:rPr lang="en-US" dirty="0"/>
              <a:t>CACFP 14-2017</a:t>
            </a:r>
          </a:p>
          <a:p>
            <a:pPr lvl="1"/>
            <a:r>
              <a:rPr lang="en-US" dirty="0"/>
              <a:t>SFSP 10-2017</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10508247"/>
      </p:ext>
    </p:extLst>
  </p:cSld>
  <p:clrMapOvr>
    <a:masterClrMapping/>
  </p:clrMapOvr>
  <mc:AlternateContent xmlns:mc="http://schemas.openxmlformats.org/markup-compatibility/2006" xmlns:p14="http://schemas.microsoft.com/office/powerpoint/2010/main">
    <mc:Choice Requires="p14">
      <p:transition spd="slow" p14:dur="2000" advTm="40688"/>
    </mc:Choice>
    <mc:Fallback xmlns="">
      <p:transition spd="slow" advTm="4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It Go?</a:t>
            </a:r>
          </a:p>
        </p:txBody>
      </p:sp>
      <p:sp>
        <p:nvSpPr>
          <p:cNvPr id="8" name="Text Placeholder 7"/>
          <p:cNvSpPr>
            <a:spLocks noGrp="1"/>
          </p:cNvSpPr>
          <p:nvPr>
            <p:ph type="body" idx="1"/>
          </p:nvPr>
        </p:nvSpPr>
        <p:spPr>
          <a:xfrm>
            <a:off x="457200" y="5410200"/>
            <a:ext cx="7467600" cy="762000"/>
          </a:xfrm>
        </p:spPr>
        <p:txBody>
          <a:bodyPr>
            <a:normAutofit/>
          </a:bodyPr>
          <a:lstStyle/>
          <a:p>
            <a:pPr algn="ctr"/>
            <a:r>
              <a:rPr lang="en-US" dirty="0"/>
              <a:t>All sponsors must have the capability of providing informational materials in the appropriate translation</a:t>
            </a:r>
          </a:p>
        </p:txBody>
      </p:sp>
      <p:sp>
        <p:nvSpPr>
          <p:cNvPr id="5" name="Content Placeholder 4"/>
          <p:cNvSpPr>
            <a:spLocks noGrp="1"/>
          </p:cNvSpPr>
          <p:nvPr>
            <p:ph sz="half" idx="2"/>
          </p:nvPr>
        </p:nvSpPr>
        <p:spPr>
          <a:xfrm>
            <a:off x="729442" y="1930400"/>
            <a:ext cx="3703320" cy="3286760"/>
          </a:xfrm>
        </p:spPr>
        <p:txBody>
          <a:bodyPr/>
          <a:lstStyle/>
          <a:p>
            <a:pPr eaLnBrk="0" hangingPunct="0">
              <a:spcBef>
                <a:spcPct val="50000"/>
              </a:spcBef>
              <a:defRPr/>
            </a:pPr>
            <a:r>
              <a:rPr lang="en-US" b="1" dirty="0"/>
              <a:t>Enrollment Forms</a:t>
            </a:r>
          </a:p>
          <a:p>
            <a:pPr eaLnBrk="0" hangingPunct="0">
              <a:spcBef>
                <a:spcPct val="50000"/>
              </a:spcBef>
              <a:defRPr/>
            </a:pPr>
            <a:r>
              <a:rPr lang="en-US" b="1" dirty="0"/>
              <a:t>Menus</a:t>
            </a:r>
          </a:p>
          <a:p>
            <a:pPr eaLnBrk="0" hangingPunct="0">
              <a:spcBef>
                <a:spcPct val="50000"/>
              </a:spcBef>
              <a:defRPr/>
            </a:pPr>
            <a:r>
              <a:rPr lang="en-US" b="1" dirty="0"/>
              <a:t>Employee Handbooks</a:t>
            </a:r>
          </a:p>
          <a:p>
            <a:pPr eaLnBrk="0" hangingPunct="0">
              <a:spcBef>
                <a:spcPct val="50000"/>
              </a:spcBef>
              <a:defRPr/>
            </a:pPr>
            <a:r>
              <a:rPr lang="en-US" b="1" dirty="0"/>
              <a:t>Newsletters</a:t>
            </a:r>
          </a:p>
          <a:p>
            <a:pPr eaLnBrk="0" hangingPunct="0">
              <a:spcBef>
                <a:spcPct val="50000"/>
              </a:spcBef>
              <a:defRPr/>
            </a:pPr>
            <a:r>
              <a:rPr lang="en-US" b="1" dirty="0"/>
              <a:t>Brochures</a:t>
            </a:r>
            <a:endParaRPr lang="en-US" dirty="0"/>
          </a:p>
        </p:txBody>
      </p:sp>
      <p:sp>
        <p:nvSpPr>
          <p:cNvPr id="6" name="Content Placeholder 5"/>
          <p:cNvSpPr>
            <a:spLocks noGrp="1"/>
          </p:cNvSpPr>
          <p:nvPr>
            <p:ph sz="quarter" idx="4"/>
          </p:nvPr>
        </p:nvSpPr>
        <p:spPr>
          <a:xfrm>
            <a:off x="4594860" y="1916545"/>
            <a:ext cx="3703320" cy="3286760"/>
          </a:xfrm>
        </p:spPr>
        <p:txBody>
          <a:bodyPr/>
          <a:lstStyle/>
          <a:p>
            <a:pPr eaLnBrk="0" hangingPunct="0">
              <a:spcBef>
                <a:spcPct val="50000"/>
              </a:spcBef>
              <a:defRPr/>
            </a:pPr>
            <a:r>
              <a:rPr lang="en-US" b="1" dirty="0"/>
              <a:t>Parent Handbooks</a:t>
            </a:r>
          </a:p>
          <a:p>
            <a:pPr eaLnBrk="0" hangingPunct="0">
              <a:spcBef>
                <a:spcPct val="50000"/>
              </a:spcBef>
              <a:defRPr/>
            </a:pPr>
            <a:r>
              <a:rPr lang="en-US" b="1" dirty="0"/>
              <a:t>Print or broadcast    advertisements</a:t>
            </a:r>
          </a:p>
          <a:p>
            <a:pPr eaLnBrk="0" hangingPunct="0">
              <a:spcBef>
                <a:spcPct val="50000"/>
              </a:spcBef>
              <a:defRPr/>
            </a:pPr>
            <a:r>
              <a:rPr lang="en-US" b="1" dirty="0"/>
              <a:t>Flyers</a:t>
            </a:r>
          </a:p>
          <a:p>
            <a:pPr eaLnBrk="0" hangingPunct="0">
              <a:spcBef>
                <a:spcPct val="50000"/>
              </a:spcBef>
              <a:defRPr/>
            </a:pPr>
            <a:r>
              <a:rPr lang="en-US" b="1" dirty="0"/>
              <a:t>Websites</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4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Justice For All</a:t>
            </a:r>
          </a:p>
        </p:txBody>
      </p:sp>
      <p:sp>
        <p:nvSpPr>
          <p:cNvPr id="6" name="Content Placeholder 5"/>
          <p:cNvSpPr>
            <a:spLocks noGrp="1"/>
          </p:cNvSpPr>
          <p:nvPr>
            <p:ph sz="quarter" idx="4"/>
          </p:nvPr>
        </p:nvSpPr>
        <p:spPr>
          <a:xfrm>
            <a:off x="652203" y="2193565"/>
            <a:ext cx="4148397" cy="3675529"/>
          </a:xfrm>
        </p:spPr>
        <p:txBody>
          <a:bodyPr>
            <a:normAutofit/>
          </a:bodyPr>
          <a:lstStyle/>
          <a:p>
            <a:r>
              <a:rPr lang="en-US" sz="2400" dirty="0"/>
              <a:t>The ‘and Justice for All’ poster must be placed in a prominent location for all to view.</a:t>
            </a:r>
          </a:p>
        </p:txBody>
      </p:sp>
      <p:pic>
        <p:nvPicPr>
          <p:cNvPr id="4" name="Picture 3"/>
          <p:cNvPicPr>
            <a:picLocks noChangeAspect="1"/>
          </p:cNvPicPr>
          <p:nvPr/>
        </p:nvPicPr>
        <p:blipFill>
          <a:blip r:embed="rId5"/>
          <a:stretch>
            <a:fillRect/>
          </a:stretch>
        </p:blipFill>
        <p:spPr>
          <a:xfrm>
            <a:off x="5410199" y="609600"/>
            <a:ext cx="3522921" cy="54102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Click="0" advTm="163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Complaints of Discrimination</a:t>
            </a:r>
          </a:p>
        </p:txBody>
      </p:sp>
      <p:sp>
        <p:nvSpPr>
          <p:cNvPr id="3" name="Content Placeholder 2"/>
          <p:cNvSpPr>
            <a:spLocks noGrp="1"/>
          </p:cNvSpPr>
          <p:nvPr>
            <p:ph idx="1"/>
          </p:nvPr>
        </p:nvSpPr>
        <p:spPr>
          <a:xfrm>
            <a:off x="822959" y="1845734"/>
            <a:ext cx="8016241" cy="4478866"/>
          </a:xfrm>
        </p:spPr>
        <p:txBody>
          <a:bodyPr>
            <a:noAutofit/>
          </a:bodyPr>
          <a:lstStyle/>
          <a:p>
            <a:pPr>
              <a:buFont typeface="Arial" panose="020B0604020202020204" pitchFamily="34" charset="0"/>
              <a:buChar char="•"/>
            </a:pPr>
            <a:r>
              <a:rPr lang="en-US" sz="2400" dirty="0"/>
              <a:t>Complaints shall be accepted and forwarded to USDA</a:t>
            </a:r>
          </a:p>
          <a:p>
            <a:pPr>
              <a:buFont typeface="Arial" panose="020B0604020202020204" pitchFamily="34" charset="0"/>
              <a:buChar char="•"/>
            </a:pPr>
            <a:r>
              <a:rPr lang="en-US" sz="2400" dirty="0"/>
              <a:t>Complaints must be filed within 180 days from the alleged act of discrimination</a:t>
            </a:r>
          </a:p>
          <a:p>
            <a:pPr>
              <a:buFont typeface="Arial" panose="020B0604020202020204" pitchFamily="34" charset="0"/>
              <a:buChar char="•"/>
            </a:pPr>
            <a:r>
              <a:rPr lang="en-US" sz="2400" dirty="0"/>
              <a:t>Complaints may be written, verbal, or anonymous</a:t>
            </a:r>
          </a:p>
          <a:p>
            <a:pPr>
              <a:buFont typeface="Arial" panose="020B0604020202020204" pitchFamily="34" charset="0"/>
              <a:buChar char="•"/>
            </a:pPr>
            <a:r>
              <a:rPr lang="en-US" sz="2400" dirty="0"/>
              <a:t>Agencies may develop their own complaint form but the use of such form cannot be a prerequisite for acceptance</a:t>
            </a:r>
          </a:p>
          <a:p>
            <a:pPr>
              <a:buFont typeface="Arial" panose="020B0604020202020204" pitchFamily="34" charset="0"/>
              <a:buChar char="•"/>
            </a:pPr>
            <a:r>
              <a:rPr lang="en-US" sz="2400" dirty="0"/>
              <a:t>A Civil Rights complaint log shall be maintained by the State and subrecipient agency</a:t>
            </a:r>
          </a:p>
          <a:p>
            <a:pPr>
              <a:buFont typeface="Arial" panose="020B0604020202020204" pitchFamily="34" charset="0"/>
              <a:buChar char="•"/>
            </a:pPr>
            <a:r>
              <a:rPr lang="en-US" sz="2400" dirty="0"/>
              <a:t>Confidentiality is extremely important and must be maintained.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9551859"/>
      </p:ext>
    </p:extLst>
  </p:cSld>
  <p:clrMapOvr>
    <a:masterClrMapping/>
  </p:clrMapOvr>
  <mc:AlternateContent xmlns:mc="http://schemas.openxmlformats.org/markup-compatibility/2006" xmlns:p14="http://schemas.microsoft.com/office/powerpoint/2010/main">
    <mc:Choice Requires="p14">
      <p:transition spd="slow" p14:dur="2000" advTm="34125"/>
    </mc:Choice>
    <mc:Fallback xmlns="">
      <p:transition spd="slow" advTm="34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Complaint Process</a:t>
            </a:r>
          </a:p>
        </p:txBody>
      </p:sp>
      <p:sp>
        <p:nvSpPr>
          <p:cNvPr id="3" name="Content Placeholder 2"/>
          <p:cNvSpPr>
            <a:spLocks noGrp="1"/>
          </p:cNvSpPr>
          <p:nvPr>
            <p:ph idx="1"/>
          </p:nvPr>
        </p:nvSpPr>
        <p:spPr/>
        <p:txBody>
          <a:bodyPr/>
          <a:lstStyle/>
          <a:p>
            <a:r>
              <a:rPr lang="en-US" sz="2400" dirty="0"/>
              <a:t>Complaints should include:</a:t>
            </a:r>
          </a:p>
          <a:p>
            <a:pPr lvl="1"/>
            <a:r>
              <a:rPr lang="en-US" sz="2200" dirty="0"/>
              <a:t>Name, address, and telephone number of the complainant</a:t>
            </a:r>
          </a:p>
          <a:p>
            <a:pPr lvl="1"/>
            <a:r>
              <a:rPr lang="en-US" sz="2200" dirty="0"/>
              <a:t>The location and name of the organization or office</a:t>
            </a:r>
          </a:p>
          <a:p>
            <a:pPr lvl="1"/>
            <a:r>
              <a:rPr lang="en-US" sz="2200" dirty="0"/>
              <a:t>The nature of the incident or action</a:t>
            </a:r>
          </a:p>
          <a:p>
            <a:pPr lvl="1"/>
            <a:r>
              <a:rPr lang="en-US" sz="2200" dirty="0"/>
              <a:t>The names, titles, and business addresses of persons who may have knowledge of the discriminatory action</a:t>
            </a:r>
          </a:p>
          <a:p>
            <a:pPr lvl="1"/>
            <a:r>
              <a:rPr lang="en-US" sz="2200" dirty="0"/>
              <a:t>The date(s) during which the alleged discriminatory actions occurred</a:t>
            </a:r>
          </a:p>
          <a:p>
            <a:pPr lvl="1"/>
            <a:r>
              <a:rPr lang="en-US" sz="2200" dirty="0"/>
              <a:t>The basis for the alleged discrimination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6025211"/>
      </p:ext>
    </p:extLst>
  </p:cSld>
  <p:clrMapOvr>
    <a:masterClrMapping/>
  </p:clrMapOvr>
  <mc:AlternateContent xmlns:mc="http://schemas.openxmlformats.org/markup-compatibility/2006" xmlns:p14="http://schemas.microsoft.com/office/powerpoint/2010/main">
    <mc:Choice Requires="p14">
      <p:transition spd="slow" p14:dur="2000" advTm="23390"/>
    </mc:Choice>
    <mc:Fallback xmlns="">
      <p:transition spd="slow" advTm="2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Reporting Form</a:t>
            </a:r>
          </a:p>
        </p:txBody>
      </p:sp>
      <p:pic>
        <p:nvPicPr>
          <p:cNvPr id="4" name="Content Placeholder 3"/>
          <p:cNvPicPr>
            <a:picLocks noGrp="1"/>
          </p:cNvPicPr>
          <p:nvPr>
            <p:ph idx="1"/>
          </p:nvPr>
        </p:nvPicPr>
        <p:blipFill>
          <a:blip r:embed="rId5" cstate="print"/>
          <a:stretch>
            <a:fillRect/>
          </a:stretch>
        </p:blipFill>
        <p:spPr>
          <a:xfrm>
            <a:off x="1244563" y="1846263"/>
            <a:ext cx="6699324" cy="4022725"/>
          </a:xfrm>
          <a:ln>
            <a:solidFill>
              <a:schemeClr val="tx1"/>
            </a:solidFill>
          </a:ln>
        </p:spPr>
      </p:pic>
      <p:sp>
        <p:nvSpPr>
          <p:cNvPr id="5" name="TextBox 4"/>
          <p:cNvSpPr txBox="1"/>
          <p:nvPr/>
        </p:nvSpPr>
        <p:spPr>
          <a:xfrm>
            <a:off x="1524000" y="5943600"/>
            <a:ext cx="7315200" cy="369332"/>
          </a:xfrm>
          <a:prstGeom prst="rect">
            <a:avLst/>
          </a:prstGeom>
          <a:noFill/>
        </p:spPr>
        <p:txBody>
          <a:bodyPr wrap="square" rtlCol="0">
            <a:spAutoFit/>
          </a:bodyPr>
          <a:lstStyle/>
          <a:p>
            <a:r>
              <a:rPr lang="en-US" dirty="0"/>
              <a:t>Found online at</a:t>
            </a:r>
            <a:r>
              <a:rPr lang="en-US" i="1" dirty="0"/>
              <a:t> http://www.eed.state.ak.us/tls/cnp/CRR.html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Click="0" advTm="5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Civil Rights Training</a:t>
            </a:r>
          </a:p>
        </p:txBody>
      </p:sp>
      <p:sp>
        <p:nvSpPr>
          <p:cNvPr id="2" name="Content Placeholder 1"/>
          <p:cNvSpPr>
            <a:spLocks noGrp="1"/>
          </p:cNvSpPr>
          <p:nvPr>
            <p:ph idx="1"/>
          </p:nvPr>
        </p:nvSpPr>
        <p:spPr/>
        <p:txBody>
          <a:bodyPr/>
          <a:lstStyle/>
          <a:p>
            <a:pPr>
              <a:lnSpc>
                <a:spcPct val="90000"/>
              </a:lnSpc>
              <a:buNone/>
            </a:pPr>
            <a:r>
              <a:rPr lang="en-US" dirty="0"/>
              <a:t>	</a:t>
            </a:r>
            <a:r>
              <a:rPr lang="en-US" sz="2400" dirty="0"/>
              <a:t>All CNP programs must train “frontline staff” who interact with applicants or participants</a:t>
            </a:r>
          </a:p>
          <a:p>
            <a:pPr lvl="1">
              <a:lnSpc>
                <a:spcPct val="90000"/>
              </a:lnSpc>
              <a:buNone/>
            </a:pPr>
            <a:endParaRPr lang="en-US" sz="2400" dirty="0">
              <a:latin typeface="Arial" charset="0"/>
            </a:endParaRPr>
          </a:p>
          <a:p>
            <a:pPr lvl="1">
              <a:lnSpc>
                <a:spcPct val="90000"/>
              </a:lnSpc>
              <a:buNone/>
            </a:pPr>
            <a:r>
              <a:rPr lang="en-US" sz="2400" dirty="0">
                <a:latin typeface="Arial" charset="0"/>
              </a:rPr>
              <a:t>Frontline Staff </a:t>
            </a:r>
            <a:r>
              <a:rPr lang="en-US" sz="2400" i="1" dirty="0">
                <a:latin typeface="Arial" charset="0"/>
              </a:rPr>
              <a:t>must</a:t>
            </a:r>
            <a:r>
              <a:rPr lang="en-US" sz="2400" dirty="0">
                <a:latin typeface="Arial" charset="0"/>
              </a:rPr>
              <a:t>:</a:t>
            </a:r>
          </a:p>
          <a:p>
            <a:pPr lvl="1">
              <a:lnSpc>
                <a:spcPct val="90000"/>
              </a:lnSpc>
            </a:pPr>
            <a:r>
              <a:rPr lang="en-US" sz="2200" dirty="0">
                <a:latin typeface="Arial" charset="0"/>
              </a:rPr>
              <a:t>be able to identify a civil rights complaint</a:t>
            </a:r>
          </a:p>
          <a:p>
            <a:pPr lvl="1">
              <a:lnSpc>
                <a:spcPct val="90000"/>
              </a:lnSpc>
            </a:pPr>
            <a:r>
              <a:rPr lang="en-US" sz="2200" dirty="0">
                <a:latin typeface="Arial" charset="0"/>
              </a:rPr>
              <a:t>understand the basic right of the individual to file a complaint</a:t>
            </a:r>
          </a:p>
          <a:p>
            <a:pPr lvl="1">
              <a:lnSpc>
                <a:spcPct val="90000"/>
              </a:lnSpc>
            </a:pPr>
            <a:r>
              <a:rPr lang="en-US" sz="2200" dirty="0">
                <a:latin typeface="Arial" charset="0"/>
              </a:rPr>
              <a:t>understand and follow procedures</a:t>
            </a:r>
            <a:endParaRPr lang="en-US" sz="2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9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Rights Training</a:t>
            </a:r>
          </a:p>
        </p:txBody>
      </p:sp>
      <p:sp>
        <p:nvSpPr>
          <p:cNvPr id="3" name="Content Placeholder 2"/>
          <p:cNvSpPr>
            <a:spLocks noGrp="1"/>
          </p:cNvSpPr>
          <p:nvPr>
            <p:ph idx="1"/>
          </p:nvPr>
        </p:nvSpPr>
        <p:spPr>
          <a:xfrm>
            <a:off x="822959" y="1737361"/>
            <a:ext cx="8168641" cy="4587239"/>
          </a:xfrm>
        </p:spPr>
        <p:txBody>
          <a:bodyPr>
            <a:noAutofit/>
          </a:bodyPr>
          <a:lstStyle/>
          <a:p>
            <a:pPr>
              <a:lnSpc>
                <a:spcPct val="100000"/>
              </a:lnSpc>
            </a:pPr>
            <a:r>
              <a:rPr lang="en-US" dirty="0"/>
              <a:t>Staff should receive training on all aspects of Civil Rights compliance, including:</a:t>
            </a:r>
          </a:p>
          <a:p>
            <a:pPr>
              <a:lnSpc>
                <a:spcPct val="100000"/>
              </a:lnSpc>
              <a:buFont typeface="Arial" panose="020B0604020202020204" pitchFamily="34" charset="0"/>
              <a:buChar char="•"/>
            </a:pPr>
            <a:r>
              <a:rPr lang="en-US" dirty="0"/>
              <a:t>Collection and use of data</a:t>
            </a:r>
          </a:p>
          <a:p>
            <a:pPr>
              <a:lnSpc>
                <a:spcPct val="100000"/>
              </a:lnSpc>
              <a:buFont typeface="Arial" panose="020B0604020202020204" pitchFamily="34" charset="0"/>
              <a:buChar char="•"/>
            </a:pPr>
            <a:r>
              <a:rPr lang="en-US" dirty="0"/>
              <a:t>Effective public notification systems</a:t>
            </a:r>
          </a:p>
          <a:p>
            <a:pPr>
              <a:lnSpc>
                <a:spcPct val="100000"/>
              </a:lnSpc>
              <a:buFont typeface="Arial" panose="020B0604020202020204" pitchFamily="34" charset="0"/>
              <a:buChar char="•"/>
            </a:pPr>
            <a:r>
              <a:rPr lang="en-US" dirty="0"/>
              <a:t>Complaint procedures</a:t>
            </a:r>
          </a:p>
          <a:p>
            <a:pPr>
              <a:lnSpc>
                <a:spcPct val="100000"/>
              </a:lnSpc>
              <a:buFont typeface="Arial" panose="020B0604020202020204" pitchFamily="34" charset="0"/>
              <a:buChar char="•"/>
            </a:pPr>
            <a:r>
              <a:rPr lang="en-US" dirty="0"/>
              <a:t>Compliance review techniques</a:t>
            </a:r>
          </a:p>
          <a:p>
            <a:pPr>
              <a:lnSpc>
                <a:spcPct val="100000"/>
              </a:lnSpc>
              <a:buFont typeface="Arial" panose="020B0604020202020204" pitchFamily="34" charset="0"/>
              <a:buChar char="•"/>
            </a:pPr>
            <a:r>
              <a:rPr lang="en-US" dirty="0"/>
              <a:t>Resolution of noncompliance</a:t>
            </a:r>
          </a:p>
          <a:p>
            <a:pPr>
              <a:lnSpc>
                <a:spcPct val="100000"/>
              </a:lnSpc>
              <a:buFont typeface="Arial" panose="020B0604020202020204" pitchFamily="34" charset="0"/>
              <a:buChar char="•"/>
            </a:pPr>
            <a:r>
              <a:rPr lang="en-US" dirty="0"/>
              <a:t>Requirements for reasonable accommodation of persons with disabilities</a:t>
            </a:r>
          </a:p>
          <a:p>
            <a:pPr>
              <a:lnSpc>
                <a:spcPct val="100000"/>
              </a:lnSpc>
              <a:buFont typeface="Arial" panose="020B0604020202020204" pitchFamily="34" charset="0"/>
              <a:buChar char="•"/>
            </a:pPr>
            <a:r>
              <a:rPr lang="en-US" dirty="0"/>
              <a:t>Requirements for language assistance</a:t>
            </a:r>
          </a:p>
          <a:p>
            <a:pPr>
              <a:lnSpc>
                <a:spcPct val="100000"/>
              </a:lnSpc>
              <a:buFont typeface="Arial" panose="020B0604020202020204" pitchFamily="34" charset="0"/>
              <a:buChar char="•"/>
            </a:pPr>
            <a:r>
              <a:rPr lang="en-US" dirty="0"/>
              <a:t>Conflict resolution and customer service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20933657"/>
      </p:ext>
    </p:extLst>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Racial/Ethnic Data Collection</a:t>
            </a:r>
          </a:p>
        </p:txBody>
      </p:sp>
      <p:sp>
        <p:nvSpPr>
          <p:cNvPr id="2" name="Content Placeholder 1"/>
          <p:cNvSpPr>
            <a:spLocks noGrp="1"/>
          </p:cNvSpPr>
          <p:nvPr>
            <p:ph idx="1"/>
          </p:nvPr>
        </p:nvSpPr>
        <p:spPr>
          <a:xfrm>
            <a:off x="457200" y="1828800"/>
            <a:ext cx="8686800" cy="4724400"/>
          </a:xfrm>
        </p:spPr>
        <p:txBody>
          <a:bodyPr>
            <a:normAutofit lnSpcReduction="10000"/>
          </a:bodyPr>
          <a:lstStyle/>
          <a:p>
            <a:pPr>
              <a:defRPr/>
            </a:pPr>
            <a:r>
              <a:rPr lang="en-US" sz="2800" dirty="0"/>
              <a:t>Schools/RCCIs:  </a:t>
            </a:r>
          </a:p>
          <a:p>
            <a:pPr lvl="1">
              <a:defRPr/>
            </a:pPr>
            <a:r>
              <a:rPr lang="en-US" sz="2400" dirty="0"/>
              <a:t>This data is reported by districts/RCCIs to EED through other reporting methods.</a:t>
            </a:r>
          </a:p>
          <a:p>
            <a:pPr>
              <a:defRPr/>
            </a:pPr>
            <a:r>
              <a:rPr lang="en-US" sz="2800" dirty="0"/>
              <a:t>CACFP/SFSP: </a:t>
            </a:r>
          </a:p>
          <a:p>
            <a:pPr lvl="1">
              <a:defRPr/>
            </a:pPr>
            <a:r>
              <a:rPr lang="en-US" sz="2400" dirty="0"/>
              <a:t>Must collect Racial and Ethnic Data annually, however it is </a:t>
            </a:r>
            <a:r>
              <a:rPr lang="en-US" sz="2400" u="sng" dirty="0"/>
              <a:t>optional</a:t>
            </a:r>
            <a:r>
              <a:rPr lang="en-US" sz="2400" dirty="0"/>
              <a:t> for participants to provide this information on the Confidential Income Statement (CACFP) or Free and Reduced-Price Application (SFSP)</a:t>
            </a:r>
          </a:p>
          <a:p>
            <a:pPr lvl="1">
              <a:defRPr/>
            </a:pPr>
            <a:r>
              <a:rPr lang="en-US" sz="2400" dirty="0"/>
              <a:t>Sponsor must collect and maintain data annually</a:t>
            </a:r>
          </a:p>
          <a:p>
            <a:pPr lvl="2">
              <a:defRPr/>
            </a:pPr>
            <a:r>
              <a:rPr lang="en-US" sz="2200" dirty="0"/>
              <a:t>Report on CNP database for CACFP centers &amp; SFSP </a:t>
            </a:r>
          </a:p>
          <a:p>
            <a:pPr lvl="2">
              <a:defRPr/>
            </a:pPr>
            <a:r>
              <a:rPr lang="en-US" sz="2200" dirty="0"/>
              <a:t>Sponsors of family day care homes collect by site for annual reporting</a:t>
            </a:r>
          </a:p>
          <a:p>
            <a:pPr lvl="1">
              <a:defRPr/>
            </a:pPr>
            <a:r>
              <a:rPr lang="en-US" sz="2400" dirty="0"/>
              <a:t>CNP will check Racial and Ethnic data during Administrative Reviews</a:t>
            </a:r>
          </a:p>
          <a:p>
            <a:pPr>
              <a:defRPr/>
            </a:pP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21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Racial/Ethnic Data Collection</a:t>
            </a:r>
          </a:p>
        </p:txBody>
      </p:sp>
      <p:sp>
        <p:nvSpPr>
          <p:cNvPr id="2" name="Content Placeholder 1"/>
          <p:cNvSpPr>
            <a:spLocks noGrp="1"/>
          </p:cNvSpPr>
          <p:nvPr>
            <p:ph idx="1"/>
          </p:nvPr>
        </p:nvSpPr>
        <p:spPr/>
        <p:txBody>
          <a:bodyPr/>
          <a:lstStyle/>
          <a:p>
            <a:r>
              <a:rPr lang="en-US" sz="2800" b="1" u="sng" dirty="0"/>
              <a:t>Two-Step Format:</a:t>
            </a:r>
            <a:r>
              <a:rPr lang="en-US" sz="2800" dirty="0"/>
              <a:t> - separate categories will be used when collecting and reporting Race and Ethnicity. </a:t>
            </a:r>
          </a:p>
          <a:p>
            <a:endParaRPr lang="en-US" sz="2800" dirty="0"/>
          </a:p>
          <a:p>
            <a:pPr>
              <a:buFontTx/>
              <a:buChar char="•"/>
            </a:pPr>
            <a:r>
              <a:rPr lang="en-US" sz="2800" b="1" dirty="0"/>
              <a:t>Ethnicity</a:t>
            </a:r>
            <a:r>
              <a:rPr lang="en-US" sz="2800" dirty="0"/>
              <a:t> will be collected first</a:t>
            </a:r>
          </a:p>
          <a:p>
            <a:pPr lvl="1">
              <a:buFontTx/>
              <a:buChar char="•"/>
            </a:pPr>
            <a:endParaRPr lang="en-US" sz="2800" dirty="0"/>
          </a:p>
          <a:p>
            <a:pPr>
              <a:buFontTx/>
              <a:buChar char="•"/>
            </a:pPr>
            <a:r>
              <a:rPr lang="en-US" sz="2800" dirty="0"/>
              <a:t>R</a:t>
            </a:r>
            <a:r>
              <a:rPr lang="en-US" sz="2800" b="1" dirty="0"/>
              <a:t>acial</a:t>
            </a:r>
            <a:r>
              <a:rPr lang="en-US" sz="2800" dirty="0"/>
              <a:t> designations second</a:t>
            </a:r>
            <a:endParaRPr lang="en-US" sz="2800" u="sng"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271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Racial/Ethnic Data Collection</a:t>
            </a:r>
          </a:p>
        </p:txBody>
      </p:sp>
      <p:sp>
        <p:nvSpPr>
          <p:cNvPr id="6" name="Content Placeholder 5"/>
          <p:cNvSpPr>
            <a:spLocks noGrp="1"/>
          </p:cNvSpPr>
          <p:nvPr>
            <p:ph idx="1"/>
          </p:nvPr>
        </p:nvSpPr>
        <p:spPr>
          <a:xfrm>
            <a:off x="822959" y="1845734"/>
            <a:ext cx="7543801" cy="4478866"/>
          </a:xfrm>
        </p:spPr>
        <p:txBody>
          <a:bodyPr>
            <a:normAutofit fontScale="92500" lnSpcReduction="10000"/>
          </a:bodyPr>
          <a:lstStyle/>
          <a:p>
            <a:pPr>
              <a:lnSpc>
                <a:spcPct val="50000"/>
              </a:lnSpc>
              <a:spcBef>
                <a:spcPct val="50000"/>
              </a:spcBef>
              <a:buNone/>
              <a:defRPr/>
            </a:pPr>
            <a:r>
              <a:rPr lang="en-US" b="1" u="sng" dirty="0"/>
              <a:t>Ethnicity:</a:t>
            </a:r>
          </a:p>
          <a:p>
            <a:pPr>
              <a:lnSpc>
                <a:spcPct val="75000"/>
              </a:lnSpc>
              <a:spcBef>
                <a:spcPct val="50000"/>
              </a:spcBef>
              <a:buFont typeface="Wingdings" pitchFamily="2" charset="2"/>
              <a:buChar char="q"/>
              <a:defRPr/>
            </a:pPr>
            <a:r>
              <a:rPr lang="en-US" dirty="0"/>
              <a:t> Hispanic or Latino </a:t>
            </a:r>
          </a:p>
          <a:p>
            <a:pPr>
              <a:lnSpc>
                <a:spcPct val="75000"/>
              </a:lnSpc>
              <a:spcBef>
                <a:spcPct val="50000"/>
              </a:spcBef>
              <a:buFont typeface="Wingdings" pitchFamily="2" charset="2"/>
              <a:buChar char="q"/>
              <a:defRPr/>
            </a:pPr>
            <a:r>
              <a:rPr lang="en-US" dirty="0"/>
              <a:t> Not Hispanic or Latino</a:t>
            </a:r>
          </a:p>
          <a:p>
            <a:pPr>
              <a:lnSpc>
                <a:spcPct val="75000"/>
              </a:lnSpc>
              <a:spcBef>
                <a:spcPct val="50000"/>
              </a:spcBef>
              <a:buNone/>
              <a:defRPr/>
            </a:pPr>
            <a:r>
              <a:rPr lang="en-US" b="1" u="sng" dirty="0"/>
              <a:t>Racial Designation:</a:t>
            </a:r>
          </a:p>
          <a:p>
            <a:pPr>
              <a:lnSpc>
                <a:spcPct val="50000"/>
              </a:lnSpc>
              <a:spcBef>
                <a:spcPct val="50000"/>
              </a:spcBef>
              <a:buFont typeface="Wingdings" pitchFamily="2" charset="2"/>
              <a:buChar char="q"/>
            </a:pPr>
            <a:r>
              <a:rPr lang="en-US" dirty="0"/>
              <a:t> American Indian or Alaskan Native</a:t>
            </a:r>
          </a:p>
          <a:p>
            <a:pPr>
              <a:lnSpc>
                <a:spcPct val="80000"/>
              </a:lnSpc>
              <a:spcBef>
                <a:spcPct val="50000"/>
              </a:spcBef>
              <a:buFont typeface="Wingdings" pitchFamily="2" charset="2"/>
              <a:buChar char="q"/>
            </a:pPr>
            <a:r>
              <a:rPr lang="en-US" dirty="0"/>
              <a:t> Asian</a:t>
            </a:r>
          </a:p>
          <a:p>
            <a:pPr>
              <a:lnSpc>
                <a:spcPct val="80000"/>
              </a:lnSpc>
              <a:spcBef>
                <a:spcPct val="50000"/>
              </a:spcBef>
              <a:buFont typeface="Wingdings" pitchFamily="2" charset="2"/>
              <a:buChar char="q"/>
            </a:pPr>
            <a:r>
              <a:rPr lang="en-US" dirty="0"/>
              <a:t> Black or African American</a:t>
            </a:r>
          </a:p>
          <a:p>
            <a:pPr>
              <a:lnSpc>
                <a:spcPct val="80000"/>
              </a:lnSpc>
              <a:spcBef>
                <a:spcPct val="50000"/>
              </a:spcBef>
              <a:buFont typeface="Wingdings" pitchFamily="2" charset="2"/>
              <a:buChar char="q"/>
            </a:pPr>
            <a:r>
              <a:rPr lang="en-US" dirty="0"/>
              <a:t> Native Hawaiian or Other Pacific Islander</a:t>
            </a:r>
          </a:p>
          <a:p>
            <a:pPr>
              <a:lnSpc>
                <a:spcPct val="80000"/>
              </a:lnSpc>
              <a:spcBef>
                <a:spcPct val="50000"/>
              </a:spcBef>
              <a:buFont typeface="Wingdings" pitchFamily="2" charset="2"/>
              <a:buChar char="q"/>
            </a:pPr>
            <a:r>
              <a:rPr lang="en-US" dirty="0"/>
              <a:t> White</a:t>
            </a:r>
          </a:p>
          <a:p>
            <a:pPr>
              <a:lnSpc>
                <a:spcPct val="80000"/>
              </a:lnSpc>
              <a:spcBef>
                <a:spcPct val="50000"/>
              </a:spcBef>
              <a:buFont typeface="Wingdings" pitchFamily="2" charset="2"/>
              <a:buChar char="q"/>
            </a:pPr>
            <a:r>
              <a:rPr lang="en-US" dirty="0"/>
              <a:t> Other</a:t>
            </a:r>
          </a:p>
          <a:p>
            <a:pPr algn="ctr">
              <a:spcBef>
                <a:spcPct val="50000"/>
              </a:spcBef>
              <a:buNone/>
            </a:pPr>
            <a:endParaRPr lang="en-US" sz="1800" i="1" dirty="0"/>
          </a:p>
          <a:p>
            <a:pPr>
              <a:spcBef>
                <a:spcPct val="50000"/>
              </a:spcBef>
              <a:buNone/>
            </a:pPr>
            <a:r>
              <a:rPr lang="en-US" sz="1800" i="1" dirty="0"/>
              <a:t>Racial and Ethnic data may be collected on application </a:t>
            </a:r>
            <a:r>
              <a:rPr lang="en-US" sz="1800" i="1" u="sng" dirty="0"/>
              <a:t>or</a:t>
            </a:r>
            <a:r>
              <a:rPr lang="en-US" sz="1800" i="1" dirty="0"/>
              <a:t> can be collected using a visual identification.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26805470"/>
      </p:ext>
    </p:extLst>
  </p:cSld>
  <p:clrMapOvr>
    <a:masterClrMapping/>
  </p:clrMapOvr>
  <mc:AlternateContent xmlns:mc="http://schemas.openxmlformats.org/markup-compatibility/2006" xmlns:p14="http://schemas.microsoft.com/office/powerpoint/2010/main">
    <mc:Choice Requires="p14">
      <p:transition spd="slow" p14:dur="2000" advTm="34615"/>
    </mc:Choice>
    <mc:Fallback xmlns="">
      <p:transition spd="slow" advTm="3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dirty="0"/>
              <a:t> Disability Law</a:t>
            </a:r>
          </a:p>
        </p:txBody>
      </p:sp>
      <p:sp>
        <p:nvSpPr>
          <p:cNvPr id="18436" name="Rectangle 3"/>
          <p:cNvSpPr>
            <a:spLocks noGrp="1" noChangeArrowheads="1"/>
          </p:cNvSpPr>
          <p:nvPr>
            <p:ph idx="1"/>
          </p:nvPr>
        </p:nvSpPr>
        <p:spPr>
          <a:xfrm>
            <a:off x="533400" y="2286000"/>
            <a:ext cx="7981949" cy="4435475"/>
          </a:xfrm>
        </p:spPr>
        <p:txBody>
          <a:bodyPr>
            <a:normAutofit/>
          </a:bodyPr>
          <a:lstStyle/>
          <a:p>
            <a:r>
              <a:rPr lang="en-US" sz="2400" dirty="0"/>
              <a:t>Legal Framework: Section 504, ADA, implementing regulations and policy guidance </a:t>
            </a:r>
          </a:p>
          <a:p>
            <a:r>
              <a:rPr lang="en-US" sz="2400" dirty="0"/>
              <a:t>Duty to Provide Reasonable Modifications: understand &amp; accept that (sometimes) providing modifications is ill-defined</a:t>
            </a:r>
          </a:p>
          <a:p>
            <a:r>
              <a:rPr lang="en-US" sz="2400" dirty="0"/>
              <a:t>Relationship between Section 504 and the ADA (Titles II &amp; III) in light of the Americans with Disabilities Act Amendments Act. </a:t>
            </a:r>
          </a:p>
          <a:p>
            <a:endParaRPr lang="en-US" dirty="0"/>
          </a:p>
          <a:p>
            <a:endParaRPr lang="en-US" dirty="0"/>
          </a:p>
          <a:p>
            <a:endParaRPr lang="en-US" dirty="0"/>
          </a:p>
        </p:txBody>
      </p:sp>
      <p:sp>
        <p:nvSpPr>
          <p:cNvPr id="18434" name="Slide Number Placeholder 5"/>
          <p:cNvSpPr>
            <a:spLocks noGrp="1"/>
          </p:cNvSpPr>
          <p:nvPr>
            <p:ph type="sldNum" sz="quarter" idx="12"/>
          </p:nvPr>
        </p:nvSpPr>
        <p:spPr/>
        <p:txBody>
          <a:bodyPr/>
          <a:lstStyle/>
          <a:p>
            <a:fld id="{FA7FE78B-E9BA-4598-98B0-5085721FA33F}" type="slidenum">
              <a:rPr lang="en-US" smtClean="0"/>
              <a:pPr/>
              <a:t>5</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66816011"/>
      </p:ext>
    </p:extLst>
  </p:cSld>
  <p:clrMapOvr>
    <a:masterClrMapping/>
  </p:clrMapOvr>
  <mc:AlternateContent xmlns:mc="http://schemas.openxmlformats.org/markup-compatibility/2006" xmlns:p14="http://schemas.microsoft.com/office/powerpoint/2010/main">
    <mc:Choice Requires="p14">
      <p:transition spd="slow" p14:dur="2000" advTm="65961"/>
    </mc:Choice>
    <mc:Fallback xmlns="">
      <p:transition spd="slow" advTm="6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Limited English Proficiency</a:t>
            </a:r>
          </a:p>
        </p:txBody>
      </p:sp>
      <p:sp>
        <p:nvSpPr>
          <p:cNvPr id="2" name="Content Placeholder 1"/>
          <p:cNvSpPr>
            <a:spLocks noGrp="1"/>
          </p:cNvSpPr>
          <p:nvPr>
            <p:ph idx="1"/>
          </p:nvPr>
        </p:nvSpPr>
        <p:spPr/>
        <p:txBody>
          <a:bodyPr>
            <a:normAutofit/>
          </a:bodyPr>
          <a:lstStyle/>
          <a:p>
            <a:r>
              <a:rPr lang="en-US" sz="2400" dirty="0"/>
              <a:t>Recipients of Federal financial assistance have a responsibility to take reasonable steps to ensure meaningful access to their programs and activities by persons with limited English proficiency.</a:t>
            </a:r>
          </a:p>
          <a:p>
            <a:r>
              <a:rPr lang="en-US" sz="2400" dirty="0"/>
              <a:t>We have responsibility to take </a:t>
            </a:r>
            <a:r>
              <a:rPr lang="en-US" sz="2400" u="sng" dirty="0"/>
              <a:t>reasonable</a:t>
            </a:r>
            <a:r>
              <a:rPr lang="en-US" sz="2400" dirty="0"/>
              <a:t> steps to ensure meaningful access to federal programs.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22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Limited English Proficiency</a:t>
            </a:r>
          </a:p>
        </p:txBody>
      </p:sp>
      <p:sp>
        <p:nvSpPr>
          <p:cNvPr id="2" name="Content Placeholder 1"/>
          <p:cNvSpPr>
            <a:spLocks noGrp="1"/>
          </p:cNvSpPr>
          <p:nvPr>
            <p:ph idx="1"/>
          </p:nvPr>
        </p:nvSpPr>
        <p:spPr/>
        <p:txBody>
          <a:bodyPr>
            <a:normAutofit/>
          </a:bodyPr>
          <a:lstStyle/>
          <a:p>
            <a:pPr>
              <a:lnSpc>
                <a:spcPct val="80000"/>
              </a:lnSpc>
              <a:buNone/>
            </a:pPr>
            <a:r>
              <a:rPr lang="en-US" sz="2400" dirty="0">
                <a:latin typeface="Arial" charset="0"/>
              </a:rPr>
              <a:t>Factors to consider in determining what is</a:t>
            </a:r>
          </a:p>
          <a:p>
            <a:pPr>
              <a:lnSpc>
                <a:spcPct val="80000"/>
              </a:lnSpc>
              <a:buNone/>
            </a:pPr>
            <a:r>
              <a:rPr lang="en-US" sz="2400" dirty="0">
                <a:latin typeface="Arial" charset="0"/>
              </a:rPr>
              <a:t>reasonable:</a:t>
            </a:r>
            <a:br>
              <a:rPr lang="en-US" sz="2400" dirty="0">
                <a:latin typeface="Arial" charset="0"/>
              </a:rPr>
            </a:br>
            <a:endParaRPr lang="en-US" sz="2400" dirty="0">
              <a:latin typeface="Arial" charset="0"/>
            </a:endParaRPr>
          </a:p>
          <a:p>
            <a:pPr>
              <a:lnSpc>
                <a:spcPct val="80000"/>
              </a:lnSpc>
              <a:buFont typeface="Arial" panose="020B0604020202020204" pitchFamily="34" charset="0"/>
              <a:buChar char="•"/>
            </a:pPr>
            <a:r>
              <a:rPr lang="en-US" dirty="0">
                <a:latin typeface="Arial" charset="0"/>
              </a:rPr>
              <a:t>Number of LEP individuals</a:t>
            </a:r>
          </a:p>
          <a:p>
            <a:pPr>
              <a:lnSpc>
                <a:spcPct val="80000"/>
              </a:lnSpc>
              <a:buFont typeface="Arial" panose="020B0604020202020204" pitchFamily="34" charset="0"/>
              <a:buChar char="•"/>
            </a:pPr>
            <a:r>
              <a:rPr lang="en-US" dirty="0">
                <a:latin typeface="Arial" charset="0"/>
              </a:rPr>
              <a:t>Frequency of contact with the programs</a:t>
            </a:r>
          </a:p>
          <a:p>
            <a:pPr>
              <a:lnSpc>
                <a:spcPct val="80000"/>
              </a:lnSpc>
              <a:buFont typeface="Arial" panose="020B0604020202020204" pitchFamily="34" charset="0"/>
              <a:buChar char="•"/>
            </a:pPr>
            <a:r>
              <a:rPr lang="en-US" dirty="0">
                <a:latin typeface="Arial" charset="0"/>
              </a:rPr>
              <a:t>Nature and importance of the programs</a:t>
            </a:r>
          </a:p>
          <a:p>
            <a:pPr>
              <a:lnSpc>
                <a:spcPct val="80000"/>
              </a:lnSpc>
              <a:buFont typeface="Arial" panose="020B0604020202020204" pitchFamily="34" charset="0"/>
              <a:buChar char="•"/>
            </a:pPr>
            <a:r>
              <a:rPr lang="en-US" dirty="0">
                <a:latin typeface="Arial" charset="0"/>
              </a:rPr>
              <a:t>Resources available</a:t>
            </a:r>
          </a:p>
          <a:p>
            <a:pPr>
              <a:lnSpc>
                <a:spcPct val="80000"/>
              </a:lnSpc>
              <a:buNone/>
            </a:pPr>
            <a:endParaRPr lang="en-US" sz="2400" dirty="0">
              <a:latin typeface="Arial" charset="0"/>
            </a:endParaRPr>
          </a:p>
          <a:p>
            <a:pPr algn="ctr">
              <a:lnSpc>
                <a:spcPct val="80000"/>
              </a:lnSpc>
              <a:buNone/>
            </a:pPr>
            <a:r>
              <a:rPr lang="en-US" sz="2400" dirty="0">
                <a:latin typeface="Arial" charset="0"/>
              </a:rPr>
              <a:t>For more information on LEP go to: </a:t>
            </a:r>
            <a:r>
              <a:rPr lang="en-US" sz="2400" i="1" dirty="0">
                <a:latin typeface="Arial" charset="0"/>
              </a:rPr>
              <a:t>www.lep.gov</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8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59" y="286604"/>
            <a:ext cx="8148003" cy="1450757"/>
          </a:xfrm>
        </p:spPr>
        <p:txBody>
          <a:bodyPr/>
          <a:lstStyle/>
          <a:p>
            <a:r>
              <a:rPr lang="en-US" dirty="0"/>
              <a:t>Accommodations for Disabilities</a:t>
            </a:r>
          </a:p>
        </p:txBody>
      </p:sp>
      <p:sp>
        <p:nvSpPr>
          <p:cNvPr id="2" name="Content Placeholder 1"/>
          <p:cNvSpPr>
            <a:spLocks noGrp="1"/>
          </p:cNvSpPr>
          <p:nvPr>
            <p:ph idx="1"/>
          </p:nvPr>
        </p:nvSpPr>
        <p:spPr/>
        <p:txBody>
          <a:bodyPr/>
          <a:lstStyle/>
          <a:p>
            <a:r>
              <a:rPr lang="en-US" sz="2400" dirty="0"/>
              <a:t>Alternative means for communication of program information (Braille, large print, audiotape, etc.) should contact USDA’s TARGET Center at (202) 720-2600 (voice and TTY). </a:t>
            </a:r>
          </a:p>
          <a:p>
            <a:endParaRPr lang="en-US" sz="2400" dirty="0"/>
          </a:p>
          <a:p>
            <a:endParaRPr lang="en-US" sz="2400"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132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Religious Organizations</a:t>
            </a:r>
          </a:p>
        </p:txBody>
      </p:sp>
      <p:sp>
        <p:nvSpPr>
          <p:cNvPr id="2" name="Content Placeholder 1"/>
          <p:cNvSpPr>
            <a:spLocks noGrp="1"/>
          </p:cNvSpPr>
          <p:nvPr>
            <p:ph idx="1"/>
          </p:nvPr>
        </p:nvSpPr>
        <p:spPr>
          <a:xfrm>
            <a:off x="457200" y="2057400"/>
            <a:ext cx="8382000" cy="3949891"/>
          </a:xfrm>
        </p:spPr>
        <p:txBody>
          <a:bodyPr>
            <a:normAutofit/>
          </a:bodyPr>
          <a:lstStyle/>
          <a:p>
            <a:r>
              <a:rPr lang="en-US" sz="2900" dirty="0"/>
              <a:t>Equal opportunities for religious organizations</a:t>
            </a:r>
          </a:p>
          <a:p>
            <a:pPr lvl="1"/>
            <a:r>
              <a:rPr lang="en-US" sz="2600" dirty="0"/>
              <a:t>Ensures a equal participation of faith-based organizations and other community organizations in the USDA programs</a:t>
            </a:r>
          </a:p>
          <a:p>
            <a:r>
              <a:rPr lang="en-US" sz="2900" dirty="0"/>
              <a:t>This is accomplished by:</a:t>
            </a:r>
          </a:p>
          <a:p>
            <a:pPr lvl="1"/>
            <a:r>
              <a:rPr lang="en-US" sz="2600" dirty="0"/>
              <a:t>Prohibiting discrimination</a:t>
            </a:r>
          </a:p>
          <a:p>
            <a:pPr lvl="1"/>
            <a:r>
              <a:rPr lang="en-US" sz="2600" dirty="0"/>
              <a:t>Allowing to retain independence &amp; display religious art, icons, scriptures, or other religious symbols; and</a:t>
            </a:r>
          </a:p>
          <a:p>
            <a:pPr lvl="1"/>
            <a:r>
              <a:rPr lang="en-US" sz="2600" dirty="0"/>
              <a:t>Ensuring no discrimination against a program beneficiaries on the basis of religion or religious belief.</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30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Civil Rights Reviews</a:t>
            </a:r>
          </a:p>
        </p:txBody>
      </p:sp>
      <p:sp>
        <p:nvSpPr>
          <p:cNvPr id="2" name="Content Placeholder 1"/>
          <p:cNvSpPr>
            <a:spLocks noGrp="1"/>
          </p:cNvSpPr>
          <p:nvPr>
            <p:ph idx="1"/>
          </p:nvPr>
        </p:nvSpPr>
        <p:spPr/>
        <p:txBody>
          <a:bodyPr>
            <a:normAutofit/>
          </a:bodyPr>
          <a:lstStyle/>
          <a:p>
            <a:pPr>
              <a:buNone/>
            </a:pPr>
            <a:r>
              <a:rPr lang="en-US" sz="2400" dirty="0">
                <a:latin typeface="Arial" charset="0"/>
              </a:rPr>
              <a:t>There are four different types of Compliance Reviews conducted by CNP…</a:t>
            </a:r>
          </a:p>
          <a:p>
            <a:pPr>
              <a:buNone/>
            </a:pPr>
            <a:endParaRPr lang="en-US" sz="2400" dirty="0">
              <a:latin typeface="Arial" charset="0"/>
            </a:endParaRPr>
          </a:p>
          <a:p>
            <a:pPr>
              <a:buFont typeface="Arial" panose="020B0604020202020204" pitchFamily="34" charset="0"/>
              <a:buChar char="•"/>
            </a:pPr>
            <a:r>
              <a:rPr lang="en-US" sz="2400" dirty="0">
                <a:latin typeface="Arial" charset="0"/>
              </a:rPr>
              <a:t>Pre-award for new programs</a:t>
            </a:r>
          </a:p>
          <a:p>
            <a:pPr>
              <a:buFont typeface="Arial" panose="020B0604020202020204" pitchFamily="34" charset="0"/>
              <a:buChar char="•"/>
            </a:pPr>
            <a:r>
              <a:rPr lang="en-US" sz="2400" dirty="0">
                <a:latin typeface="Arial" charset="0"/>
              </a:rPr>
              <a:t>Routine Compliance Reviews during CNP review</a:t>
            </a:r>
          </a:p>
          <a:p>
            <a:pPr>
              <a:buFont typeface="Arial" panose="020B0604020202020204" pitchFamily="34" charset="0"/>
              <a:buChar char="•"/>
            </a:pPr>
            <a:r>
              <a:rPr lang="en-US" sz="2400" dirty="0">
                <a:latin typeface="Arial" charset="0"/>
              </a:rPr>
              <a:t>NSLP only:  Review of On Site Review Summary Form submitted annually to CNP by February 15</a:t>
            </a:r>
          </a:p>
          <a:p>
            <a:pPr>
              <a:buFont typeface="Arial" panose="020B0604020202020204" pitchFamily="34" charset="0"/>
              <a:buChar char="•"/>
            </a:pPr>
            <a:r>
              <a:rPr lang="en-US" sz="2400" dirty="0">
                <a:latin typeface="Arial" charset="0"/>
              </a:rPr>
              <a:t>Special Compliance Reviews – due to complaints</a:t>
            </a:r>
          </a:p>
          <a:p>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Click="0" advTm="25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990600" y="1905000"/>
            <a:ext cx="6634067" cy="3101983"/>
          </a:xfrm>
        </p:spPr>
        <p:txBody>
          <a:bodyPr/>
          <a:lstStyle/>
          <a:p>
            <a:r>
              <a:rPr lang="en-US" sz="2400" dirty="0"/>
              <a:t>Links to this training, guidance, forms, and policy memos can be found on our website at:</a:t>
            </a:r>
            <a:br>
              <a:rPr lang="en-US" sz="2400" dirty="0"/>
            </a:br>
            <a:r>
              <a:rPr lang="en-US" sz="2400" dirty="0">
                <a:hlinkClick r:id="rId5"/>
              </a:rPr>
              <a:t>https://education.alaska.gov/cnp/crr</a:t>
            </a:r>
            <a:endParaRPr lang="en-US" sz="2400" dirty="0"/>
          </a:p>
          <a:p>
            <a:pPr marL="0" indent="0">
              <a:buNone/>
            </a:pPr>
            <a:endParaRPr lang="en-US" sz="2400" dirty="0"/>
          </a:p>
          <a:p>
            <a:r>
              <a:rPr lang="en-US" sz="2400" dirty="0"/>
              <a:t>The USDA Office of Civil Rights can be found at: </a:t>
            </a:r>
            <a:r>
              <a:rPr lang="en-US" sz="2400" dirty="0">
                <a:hlinkClick r:id="rId6"/>
              </a:rPr>
              <a:t>https://www.fns.usda.gov/cr/civil-rights</a:t>
            </a:r>
            <a:endParaRPr lang="en-US" sz="2400"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47E394F6-A0B4-42E2-95F4-25100D3EAD03}" type="slidenum">
              <a:rPr lang="en-US" smtClean="0"/>
              <a:pPr>
                <a:defRPr/>
              </a:pPr>
              <a:t>55</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2558773"/>
      </p:ext>
    </p:extLst>
  </p:cSld>
  <p:clrMapOvr>
    <a:masterClrMapping/>
  </p:clrMapOvr>
  <mc:AlternateContent xmlns:mc="http://schemas.openxmlformats.org/markup-compatibility/2006" xmlns:p14="http://schemas.microsoft.com/office/powerpoint/2010/main">
    <mc:Choice Requires="p14">
      <p:transition spd="slow" p14:dur="2000" advTm="11208"/>
    </mc:Choice>
    <mc:Fallback xmlns="">
      <p:transition spd="slow" advTm="1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a:t>Civil Rights in Alaska Child Nutrition Programs</a:t>
            </a:r>
          </a:p>
        </p:txBody>
      </p:sp>
      <p:sp>
        <p:nvSpPr>
          <p:cNvPr id="6" name="Text Placeholder 5"/>
          <p:cNvSpPr>
            <a:spLocks noGrp="1"/>
          </p:cNvSpPr>
          <p:nvPr>
            <p:ph type="body" idx="1"/>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05682231"/>
      </p:ext>
    </p:extLst>
  </p:cSld>
  <p:clrMapOvr>
    <a:masterClrMapping/>
  </p:clrMapOvr>
  <mc:AlternateContent xmlns:mc="http://schemas.openxmlformats.org/markup-compatibility/2006" xmlns:p14="http://schemas.microsoft.com/office/powerpoint/2010/main">
    <mc:Choice Requires="p14">
      <p:transition spd="slow" p14:dur="2000" advTm="9707"/>
    </mc:Choice>
    <mc:Fallback xmlns="">
      <p:transition spd="slow" advTm="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86604"/>
            <a:ext cx="7940040" cy="1450757"/>
          </a:xfrm>
        </p:spPr>
        <p:txBody>
          <a:bodyPr/>
          <a:lstStyle/>
          <a:p>
            <a:r>
              <a:rPr lang="en-US" dirty="0"/>
              <a:t> ADA Amendments Act of 2008</a:t>
            </a:r>
          </a:p>
        </p:txBody>
      </p:sp>
      <p:sp>
        <p:nvSpPr>
          <p:cNvPr id="5" name="Content Placeholder 4"/>
          <p:cNvSpPr>
            <a:spLocks noGrp="1"/>
          </p:cNvSpPr>
          <p:nvPr>
            <p:ph idx="1"/>
          </p:nvPr>
        </p:nvSpPr>
        <p:spPr/>
        <p:txBody>
          <a:bodyPr>
            <a:normAutofit lnSpcReduction="10000"/>
          </a:bodyPr>
          <a:lstStyle/>
          <a:p>
            <a:r>
              <a:rPr lang="en-US" sz="2800" dirty="0"/>
              <a:t> Expanded and clarified the definition of  Disability.</a:t>
            </a:r>
          </a:p>
          <a:p>
            <a:endParaRPr lang="en-US" sz="2800" dirty="0"/>
          </a:p>
          <a:p>
            <a:r>
              <a:rPr lang="en-US" sz="2800" dirty="0"/>
              <a:t>DID NOT change the expectation to provide a Reasonable Modification.</a:t>
            </a:r>
          </a:p>
          <a:p>
            <a:endParaRPr lang="en-US" sz="2800" dirty="0"/>
          </a:p>
          <a:p>
            <a:r>
              <a:rPr lang="en-US" sz="2800" dirty="0"/>
              <a:t>DID make very clear that the emphasis must be on providing the reasonable modification, and the disabled person does not carry a high burden of ‘proving’ he or she has a disability.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51816269"/>
      </p:ext>
    </p:extLst>
  </p:cSld>
  <p:clrMapOvr>
    <a:masterClrMapping/>
  </p:clrMapOvr>
  <mc:AlternateContent xmlns:mc="http://schemas.openxmlformats.org/markup-compatibility/2006" xmlns:p14="http://schemas.microsoft.com/office/powerpoint/2010/main">
    <mc:Choice Requires="p14">
      <p:transition spd="slow" p14:dur="2000" advTm="67351"/>
    </mc:Choice>
    <mc:Fallback xmlns="">
      <p:transition spd="slow" advTm="67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dirty="0"/>
              <a:t>Disability Definition </a:t>
            </a:r>
          </a:p>
        </p:txBody>
      </p:sp>
      <p:sp>
        <p:nvSpPr>
          <p:cNvPr id="18436" name="Rectangle 3"/>
          <p:cNvSpPr>
            <a:spLocks noGrp="1" noChangeArrowheads="1"/>
          </p:cNvSpPr>
          <p:nvPr>
            <p:ph idx="1"/>
          </p:nvPr>
        </p:nvSpPr>
        <p:spPr/>
        <p:txBody>
          <a:bodyPr>
            <a:normAutofit/>
          </a:bodyPr>
          <a:lstStyle/>
          <a:p>
            <a:r>
              <a:rPr lang="en-US" sz="2400" dirty="0"/>
              <a:t>A person with a physical or mental impairment that substantially limits one or more major life activities.</a:t>
            </a:r>
          </a:p>
          <a:p>
            <a:r>
              <a:rPr lang="en-US" sz="2400" dirty="0"/>
              <a:t>A person who has a record of such an impairment.</a:t>
            </a:r>
          </a:p>
          <a:p>
            <a:r>
              <a:rPr lang="en-US" sz="2400" dirty="0"/>
              <a:t>A person who is regarded as having such an impairment.</a:t>
            </a:r>
          </a:p>
        </p:txBody>
      </p:sp>
      <p:sp>
        <p:nvSpPr>
          <p:cNvPr id="18434" name="Slide Number Placeholder 5"/>
          <p:cNvSpPr>
            <a:spLocks noGrp="1"/>
          </p:cNvSpPr>
          <p:nvPr>
            <p:ph type="sldNum" sz="quarter" idx="12"/>
          </p:nvPr>
        </p:nvSpPr>
        <p:spPr/>
        <p:txBody>
          <a:bodyPr/>
          <a:lstStyle/>
          <a:p>
            <a:fld id="{FA7FE78B-E9BA-4598-98B0-5085721FA33F}" type="slidenum">
              <a:rPr lang="en-US" smtClean="0"/>
              <a:pPr/>
              <a:t>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2912564"/>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Expanded Definition of Disability</a:t>
            </a:r>
          </a:p>
        </p:txBody>
      </p:sp>
      <p:sp>
        <p:nvSpPr>
          <p:cNvPr id="2" name="Content Placeholder 1"/>
          <p:cNvSpPr>
            <a:spLocks noGrp="1"/>
          </p:cNvSpPr>
          <p:nvPr>
            <p:ph idx="1"/>
          </p:nvPr>
        </p:nvSpPr>
        <p:spPr>
          <a:xfrm>
            <a:off x="809105" y="1828800"/>
            <a:ext cx="7325711" cy="3945635"/>
          </a:xfrm>
        </p:spPr>
        <p:txBody>
          <a:bodyPr>
            <a:normAutofit/>
          </a:bodyPr>
          <a:lstStyle/>
          <a:p>
            <a:r>
              <a:rPr lang="en-US" sz="2400" dirty="0"/>
              <a:t>Revises “Substantially Limits”</a:t>
            </a:r>
          </a:p>
          <a:p>
            <a:pPr lvl="1"/>
            <a:r>
              <a:rPr lang="en-US" sz="2400" dirty="0"/>
              <a:t>Need not prevent, or severely/significantly restrict a major life activity</a:t>
            </a:r>
          </a:p>
          <a:p>
            <a:pPr lvl="1"/>
            <a:r>
              <a:rPr lang="en-US" sz="2400" dirty="0"/>
              <a:t>Individualized assessment</a:t>
            </a:r>
          </a:p>
          <a:p>
            <a:pPr lvl="1"/>
            <a:r>
              <a:rPr lang="en-US" sz="2400" dirty="0"/>
              <a:t>Without regard to ameliorative effects of mitigating measures</a:t>
            </a:r>
          </a:p>
          <a:p>
            <a:pPr lvl="1"/>
            <a:r>
              <a:rPr lang="en-US" sz="2400" dirty="0"/>
              <a:t>May include an impairment that is episodic or in remission if it would substantially limit a major life activity when active</a:t>
            </a:r>
          </a:p>
          <a:p>
            <a:pPr lvl="1"/>
            <a:endParaRPr lang="en-US" dirty="0"/>
          </a:p>
        </p:txBody>
      </p:sp>
      <p:sp>
        <p:nvSpPr>
          <p:cNvPr id="4" name="Slide Number Placeholder 3"/>
          <p:cNvSpPr>
            <a:spLocks noGrp="1"/>
          </p:cNvSpPr>
          <p:nvPr>
            <p:ph type="sldNum" sz="quarter" idx="12"/>
          </p:nvPr>
        </p:nvSpPr>
        <p:spPr/>
        <p:txBody>
          <a:bodyPr/>
          <a:lstStyle/>
          <a:p>
            <a:fld id="{589D8E90-E4F6-403F-BD1C-703D4E974979}" type="slidenum">
              <a:rPr lang="en-US" smtClean="0"/>
              <a:pPr/>
              <a:t>8</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18094557"/>
      </p:ext>
    </p:extLst>
  </p:cSld>
  <p:clrMapOvr>
    <a:masterClrMapping/>
  </p:clrMapOvr>
  <mc:AlternateContent xmlns:mc="http://schemas.openxmlformats.org/markup-compatibility/2006" xmlns:p14="http://schemas.microsoft.com/office/powerpoint/2010/main">
    <mc:Choice Requires="p14">
      <p:transition spd="slow" p14:dur="2000" advTm="48038"/>
    </mc:Choice>
    <mc:Fallback xmlns="">
      <p:transition spd="slow" advTm="4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Expanded Definition of Disability</a:t>
            </a:r>
          </a:p>
        </p:txBody>
      </p:sp>
      <p:sp>
        <p:nvSpPr>
          <p:cNvPr id="11" name="Content Placeholder 10"/>
          <p:cNvSpPr>
            <a:spLocks noGrp="1"/>
          </p:cNvSpPr>
          <p:nvPr>
            <p:ph sz="half" idx="1"/>
          </p:nvPr>
        </p:nvSpPr>
        <p:spPr>
          <a:xfrm>
            <a:off x="533400" y="2514600"/>
            <a:ext cx="3962399" cy="3505200"/>
          </a:xfrm>
        </p:spPr>
        <p:txBody>
          <a:bodyPr>
            <a:normAutofit/>
          </a:bodyPr>
          <a:lstStyle/>
          <a:p>
            <a:r>
              <a:rPr lang="en-US" sz="2400" dirty="0"/>
              <a:t>Major Life Activities</a:t>
            </a:r>
          </a:p>
          <a:p>
            <a:pPr lvl="1"/>
            <a:r>
              <a:rPr lang="en-US" sz="2400" dirty="0"/>
              <a:t>Seeing, hearing, </a:t>
            </a:r>
          </a:p>
          <a:p>
            <a:pPr lvl="1"/>
            <a:r>
              <a:rPr lang="en-US" sz="2400" dirty="0"/>
              <a:t>Walking</a:t>
            </a:r>
          </a:p>
          <a:p>
            <a:pPr lvl="1"/>
            <a:r>
              <a:rPr lang="en-US" sz="2400" dirty="0"/>
              <a:t>Speaking, learning, reading</a:t>
            </a:r>
          </a:p>
          <a:p>
            <a:pPr lvl="1"/>
            <a:r>
              <a:rPr lang="en-US" sz="2400" dirty="0"/>
              <a:t>Eating</a:t>
            </a:r>
          </a:p>
          <a:p>
            <a:pPr lvl="1"/>
            <a:r>
              <a:rPr lang="en-US" sz="2400" dirty="0"/>
              <a:t>Breathing </a:t>
            </a:r>
          </a:p>
          <a:p>
            <a:pPr lvl="1"/>
            <a:endParaRPr lang="en-US" dirty="0"/>
          </a:p>
        </p:txBody>
      </p:sp>
      <p:sp>
        <p:nvSpPr>
          <p:cNvPr id="12" name="Content Placeholder 11"/>
          <p:cNvSpPr>
            <a:spLocks noGrp="1"/>
          </p:cNvSpPr>
          <p:nvPr>
            <p:ph sz="half" idx="2"/>
          </p:nvPr>
        </p:nvSpPr>
        <p:spPr>
          <a:xfrm>
            <a:off x="4323527" y="1524000"/>
            <a:ext cx="4484176" cy="5197476"/>
          </a:xfrm>
        </p:spPr>
        <p:txBody>
          <a:bodyPr>
            <a:normAutofit/>
          </a:bodyPr>
          <a:lstStyle/>
          <a:p>
            <a:pPr lvl="1"/>
            <a:endParaRPr lang="en-US" dirty="0"/>
          </a:p>
          <a:p>
            <a:pPr lvl="1"/>
            <a:endParaRPr lang="en-US" dirty="0"/>
          </a:p>
          <a:p>
            <a:pPr lvl="1"/>
            <a:endParaRPr lang="en-US" dirty="0"/>
          </a:p>
          <a:p>
            <a:pPr lvl="1"/>
            <a:endParaRPr lang="en-US" dirty="0"/>
          </a:p>
          <a:p>
            <a:pPr lvl="1"/>
            <a:endParaRPr lang="en-US" dirty="0"/>
          </a:p>
          <a:p>
            <a:pPr lvl="1"/>
            <a:r>
              <a:rPr lang="en-US" sz="2800" dirty="0"/>
              <a:t>Major Bodily Functions</a:t>
            </a:r>
          </a:p>
          <a:p>
            <a:pPr lvl="2"/>
            <a:r>
              <a:rPr lang="en-US" sz="2400" dirty="0"/>
              <a:t>Digestive</a:t>
            </a:r>
          </a:p>
          <a:p>
            <a:pPr lvl="2"/>
            <a:r>
              <a:rPr lang="en-US" sz="2400" dirty="0"/>
              <a:t>Immune system</a:t>
            </a:r>
          </a:p>
          <a:p>
            <a:pPr lvl="2"/>
            <a:r>
              <a:rPr lang="en-US" sz="2400" dirty="0"/>
              <a:t>Respiratory</a:t>
            </a:r>
          </a:p>
          <a:p>
            <a:pPr lvl="2"/>
            <a:r>
              <a:rPr lang="en-US" sz="2400" dirty="0"/>
              <a:t>Circulatory</a:t>
            </a:r>
          </a:p>
          <a:p>
            <a:pPr lvl="2"/>
            <a:r>
              <a:rPr lang="en-US" sz="2400" dirty="0"/>
              <a:t>Neurological/Brain</a:t>
            </a:r>
          </a:p>
          <a:p>
            <a:endParaRPr lang="en-US" dirty="0"/>
          </a:p>
        </p:txBody>
      </p:sp>
      <p:sp>
        <p:nvSpPr>
          <p:cNvPr id="3" name="Slide Number Placeholder 2"/>
          <p:cNvSpPr>
            <a:spLocks noGrp="1"/>
          </p:cNvSpPr>
          <p:nvPr>
            <p:ph type="sldNum" sz="quarter" idx="12"/>
          </p:nvPr>
        </p:nvSpPr>
        <p:spPr/>
        <p:txBody>
          <a:bodyPr/>
          <a:lstStyle/>
          <a:p>
            <a:fld id="{47E394F6-A0B4-42E2-95F4-25100D3EAD03}" type="slidenum">
              <a:rPr lang="en-US" smtClean="0"/>
              <a:pPr/>
              <a:t>9</a:t>
            </a:fld>
            <a:endParaRPr lang="en-US" dirty="0"/>
          </a:p>
        </p:txBody>
      </p:sp>
      <p:sp>
        <p:nvSpPr>
          <p:cNvPr id="15" name="Left Arrow 14"/>
          <p:cNvSpPr/>
          <p:nvPr/>
        </p:nvSpPr>
        <p:spPr>
          <a:xfrm>
            <a:off x="2284988" y="5256817"/>
            <a:ext cx="1295400"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Users\Teresa.w.Murray\AppData\Local\Microsoft\Windows\Temporary Internet Files\Content.IE5\JCXHCPQU\list-add[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4370" y="5229222"/>
            <a:ext cx="1018195" cy="101819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323527" y="2057400"/>
            <a:ext cx="4484176" cy="954107"/>
          </a:xfrm>
          <a:prstGeom prst="rect">
            <a:avLst/>
          </a:prstGeom>
          <a:noFill/>
        </p:spPr>
        <p:txBody>
          <a:bodyPr wrap="none" lIns="91440" tIns="45720" rIns="91440" bIns="45720">
            <a:spAutoFit/>
          </a:bodyPr>
          <a:lstStyle/>
          <a:p>
            <a:pPr algn="ct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New Category of</a:t>
            </a:r>
          </a:p>
          <a:p>
            <a:pPr algn="ct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“Major Life Activities”</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36013094"/>
      </p:ext>
    </p:extLst>
  </p:cSld>
  <p:clrMapOvr>
    <a:masterClrMapping/>
  </p:clrMapOvr>
  <mc:AlternateContent xmlns:mc="http://schemas.openxmlformats.org/markup-compatibility/2006" xmlns:p14="http://schemas.microsoft.com/office/powerpoint/2010/main">
    <mc:Choice Requires="p14">
      <p:transition spd="slow" p14:dur="2000" advTm="30115"/>
    </mc:Choice>
    <mc:Fallback xmlns="">
      <p:transition spd="slow" advTm="3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1365</TotalTime>
  <Words>6312</Words>
  <Application>Microsoft Office PowerPoint</Application>
  <PresentationFormat>On-screen Show (4:3)</PresentationFormat>
  <Paragraphs>655</Paragraphs>
  <Slides>56</Slides>
  <Notes>56</Notes>
  <HiddenSlides>0</HiddenSlides>
  <MMClips>56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Wingdings</vt:lpstr>
      <vt:lpstr>Retrospect</vt:lpstr>
      <vt:lpstr>Civil Rights in Alaska Child Nutrition Programs</vt:lpstr>
      <vt:lpstr>Civil Rights Program Authorities</vt:lpstr>
      <vt:lpstr>Civil Rights Program Authorities </vt:lpstr>
      <vt:lpstr>Program Authority</vt:lpstr>
      <vt:lpstr> Disability Law</vt:lpstr>
      <vt:lpstr> ADA Amendments Act of 2008</vt:lpstr>
      <vt:lpstr>Disability Definition </vt:lpstr>
      <vt:lpstr>Expanded Definition of Disability</vt:lpstr>
      <vt:lpstr>Expanded Definition of Disability</vt:lpstr>
      <vt:lpstr>USDA Civil Rights</vt:lpstr>
      <vt:lpstr> Coverage of All Operations</vt:lpstr>
      <vt:lpstr>What is Discrimination?</vt:lpstr>
      <vt:lpstr>Protected Classes</vt:lpstr>
      <vt:lpstr> Types of Disability Discrimination</vt:lpstr>
      <vt:lpstr>PowerPoint Presentation</vt:lpstr>
      <vt:lpstr>Meal Modifications</vt:lpstr>
      <vt:lpstr>Reasonable Modifications</vt:lpstr>
      <vt:lpstr>Reasonable Modifications</vt:lpstr>
      <vt:lpstr>Exception to Modifications</vt:lpstr>
      <vt:lpstr>Reasonable Modifications: Key Considerations</vt:lpstr>
      <vt:lpstr>Regulations on Substitutions</vt:lpstr>
      <vt:lpstr> Food Allergies</vt:lpstr>
      <vt:lpstr> Food Allergies: Key Considerations</vt:lpstr>
      <vt:lpstr>Program Accessibility</vt:lpstr>
      <vt:lpstr>Integrated Environment</vt:lpstr>
      <vt:lpstr>Medical Statement Requirements</vt:lpstr>
      <vt:lpstr>Medical Statement Components</vt:lpstr>
      <vt:lpstr>When is a Medical Statement Needed</vt:lpstr>
      <vt:lpstr>Implementation &amp; Compliance</vt:lpstr>
      <vt:lpstr>504 Coordinator</vt:lpstr>
      <vt:lpstr> Procedural Safeguards</vt:lpstr>
      <vt:lpstr>PowerPoint Presentation</vt:lpstr>
      <vt:lpstr>Assurances</vt:lpstr>
      <vt:lpstr>Assurances</vt:lpstr>
      <vt:lpstr>Public Notification </vt:lpstr>
      <vt:lpstr>Public Notification</vt:lpstr>
      <vt:lpstr>Non-discrimination Statement</vt:lpstr>
      <vt:lpstr>Nondiscrimination Statement</vt:lpstr>
      <vt:lpstr>Too Long?</vt:lpstr>
      <vt:lpstr>Where Does It Go?</vt:lpstr>
      <vt:lpstr>And Justice For All</vt:lpstr>
      <vt:lpstr>Complaints of Discrimination</vt:lpstr>
      <vt:lpstr>Complaint Process</vt:lpstr>
      <vt:lpstr>Reporting Form</vt:lpstr>
      <vt:lpstr>Civil Rights Training</vt:lpstr>
      <vt:lpstr>Civil Rights Training</vt:lpstr>
      <vt:lpstr>Racial/Ethnic Data Collection</vt:lpstr>
      <vt:lpstr>Racial/Ethnic Data Collection</vt:lpstr>
      <vt:lpstr>Racial/Ethnic Data Collection</vt:lpstr>
      <vt:lpstr>Limited English Proficiency</vt:lpstr>
      <vt:lpstr>Limited English Proficiency</vt:lpstr>
      <vt:lpstr>Accommodations for Disabilities</vt:lpstr>
      <vt:lpstr>Religious Organizations</vt:lpstr>
      <vt:lpstr>Civil Rights Reviews</vt:lpstr>
      <vt:lpstr>Resources</vt:lpstr>
      <vt:lpstr>Civil Rights in Alaska Child Nutrition Programs</vt:lpstr>
    </vt:vector>
  </TitlesOfParts>
  <Company>DEC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in Alaska Child Nutrition Programs</dc:title>
  <dc:creator>jedawson</dc:creator>
  <cp:lastModifiedBy>Rachel Spencer</cp:lastModifiedBy>
  <cp:revision>113</cp:revision>
  <cp:lastPrinted>2018-04-02T22:01:15Z</cp:lastPrinted>
  <dcterms:created xsi:type="dcterms:W3CDTF">2011-08-26T22:26:20Z</dcterms:created>
  <dcterms:modified xsi:type="dcterms:W3CDTF">2021-10-12T19:00:55Z</dcterms:modified>
</cp:coreProperties>
</file>